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8"/>
  </p:notesMasterIdLst>
  <p:sldIdLst>
    <p:sldId id="859" r:id="rId2"/>
    <p:sldId id="986" r:id="rId3"/>
    <p:sldId id="991" r:id="rId4"/>
    <p:sldId id="1009" r:id="rId5"/>
    <p:sldId id="992" r:id="rId6"/>
    <p:sldId id="993" r:id="rId7"/>
    <p:sldId id="994" r:id="rId8"/>
    <p:sldId id="1010" r:id="rId9"/>
    <p:sldId id="1011" r:id="rId10"/>
    <p:sldId id="995" r:id="rId11"/>
    <p:sldId id="996" r:id="rId12"/>
    <p:sldId id="1012" r:id="rId13"/>
    <p:sldId id="997" r:id="rId14"/>
    <p:sldId id="998" r:id="rId15"/>
    <p:sldId id="999" r:id="rId16"/>
    <p:sldId id="1000" r:id="rId17"/>
    <p:sldId id="1014" r:id="rId18"/>
    <p:sldId id="1004" r:id="rId19"/>
    <p:sldId id="1016" r:id="rId20"/>
    <p:sldId id="1017" r:id="rId21"/>
    <p:sldId id="1001" r:id="rId22"/>
    <p:sldId id="1002" r:id="rId23"/>
    <p:sldId id="1003" r:id="rId24"/>
    <p:sldId id="1005" r:id="rId25"/>
    <p:sldId id="1018" r:id="rId26"/>
    <p:sldId id="1007" r:id="rId27"/>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615" autoAdjust="0"/>
    <p:restoredTop sz="94606" autoAdjust="0"/>
  </p:normalViewPr>
  <p:slideViewPr>
    <p:cSldViewPr>
      <p:cViewPr>
        <p:scale>
          <a:sx n="75" d="100"/>
          <a:sy n="75" d="100"/>
        </p:scale>
        <p:origin x="1044" y="87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738664"/>
          </a:xfrm>
        </p:spPr>
        <p:txBody>
          <a:bodyPr wrap="square">
            <a:spAutoFit/>
          </a:bodyPr>
          <a:lstStyle>
            <a:lvl1pPr marL="0" indent="0" algn="just">
              <a:lnSpc>
                <a:spcPct val="150000"/>
              </a:lnSpc>
              <a:spcBef>
                <a:spcPts val="0"/>
              </a:spcBef>
              <a:buFontTx/>
              <a:buNone/>
              <a:tabLst>
                <a:tab pos="5645150" algn="l"/>
                <a:tab pos="9862820" algn="l"/>
              </a:tabLst>
              <a:defRPr sz="28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951190" y="-27384"/>
            <a:ext cx="5924259"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a:t>
            </a:r>
            <a:r>
              <a:rPr lang="zh-CN" altLang="en-US" sz="2000" dirty="0" smtClean="0">
                <a:solidFill>
                  <a:prstClr val="black"/>
                </a:solidFill>
                <a:latin typeface="楷体" panose="02010609060101010101" pitchFamily="49" charset="-122"/>
                <a:ea typeface="楷体" panose="02010609060101010101" pitchFamily="49" charset="-122"/>
              </a:rPr>
              <a:t>训练二年级上册英语译林版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2117551"/>
            <a:ext cx="12192000" cy="1311449"/>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6000">
                <a:solidFill>
                  <a:srgbClr val="70AD47">
                    <a:lumMod val="75000"/>
                  </a:srgbClr>
                </a:solidFill>
                <a:ea typeface="楷体" panose="02010609060101010101" pitchFamily="49" charset="-122"/>
                <a:cs typeface="Times New Roman" panose="02020603050405020304" pitchFamily="18" charset="0"/>
              </a:rPr>
              <a:t>期末提优测评卷</a:t>
            </a:r>
            <a:endParaRPr lang="en-US" altLang="zh-CN" sz="6000" smtClean="0">
              <a:solidFill>
                <a:srgbClr val="70AD47">
                  <a:lumMod val="75000"/>
                </a:srgbClr>
              </a:solidFill>
              <a:ea typeface="楷体" panose="02010609060101010101" pitchFamily="49"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yc67.jpg" descr="id:2147489960;FounderCES"/>
          <p:cNvPicPr/>
          <p:nvPr/>
        </p:nvPicPr>
        <p:blipFill>
          <a:blip r:embed="rId2">
            <a:clrChange>
              <a:clrFrom>
                <a:srgbClr val="FFFFFF"/>
              </a:clrFrom>
              <a:clrTo>
                <a:srgbClr val="FFFFFF">
                  <a:alpha val="0"/>
                </a:srgbClr>
              </a:clrTo>
            </a:clrChange>
          </a:blip>
          <a:stretch>
            <a:fillRect/>
          </a:stretch>
        </p:blipFill>
        <p:spPr>
          <a:xfrm>
            <a:off x="1126654" y="980728"/>
            <a:ext cx="10369152" cy="5207435"/>
          </a:xfrm>
          <a:prstGeom prst="rect">
            <a:avLst/>
          </a:prstGeom>
        </p:spPr>
      </p:pic>
      <p:sp>
        <p:nvSpPr>
          <p:cNvPr id="6" name="文本框 5"/>
          <p:cNvSpPr txBox="1"/>
          <p:nvPr/>
        </p:nvSpPr>
        <p:spPr>
          <a:xfrm>
            <a:off x="3978096" y="1286012"/>
            <a:ext cx="1665841" cy="584775"/>
          </a:xfrm>
          <a:prstGeom prst="rect">
            <a:avLst/>
          </a:prstGeom>
          <a:noFill/>
        </p:spPr>
        <p:txBody>
          <a:bodyPr wrap="none" rtlCol="0">
            <a:spAutoFit/>
          </a:bodyPr>
          <a:lstStyle/>
          <a:p>
            <a:pPr algn="ctr"/>
            <a:r>
              <a:rPr lang="en-US" altLang="zh-CN" sz="3200" dirty="0">
                <a:ea typeface="楷体" panose="02010609060101010101" pitchFamily="49" charset="-122"/>
              </a:rPr>
              <a:t>grandpa</a:t>
            </a:r>
            <a:endParaRPr lang="zh-CN" altLang="en-US" sz="3200" b="1" kern="100" dirty="0">
              <a:solidFill>
                <a:srgbClr val="FF0000"/>
              </a:solidFill>
              <a:cs typeface="Times New Roman" panose="02020603050405020304" pitchFamily="18" charset="0"/>
            </a:endParaRPr>
          </a:p>
        </p:txBody>
      </p:sp>
      <p:sp>
        <p:nvSpPr>
          <p:cNvPr id="7" name="文本框 6"/>
          <p:cNvSpPr txBox="1"/>
          <p:nvPr/>
        </p:nvSpPr>
        <p:spPr>
          <a:xfrm>
            <a:off x="7324137" y="1290826"/>
            <a:ext cx="1680267" cy="553998"/>
          </a:xfrm>
          <a:prstGeom prst="rect">
            <a:avLst/>
          </a:prstGeom>
          <a:noFill/>
        </p:spPr>
        <p:txBody>
          <a:bodyPr wrap="none" rtlCol="0">
            <a:spAutoFit/>
          </a:bodyPr>
          <a:lstStyle/>
          <a:p>
            <a:pPr algn="ctr"/>
            <a:r>
              <a:rPr lang="en-US" altLang="zh-CN" sz="3000" dirty="0">
                <a:ea typeface="楷体" panose="02010609060101010101" pitchFamily="49" charset="-122"/>
              </a:rPr>
              <a:t>grandma</a:t>
            </a:r>
            <a:endParaRPr lang="zh-CN" altLang="en-US" sz="3000" b="1" kern="100" dirty="0">
              <a:solidFill>
                <a:srgbClr val="FF0000"/>
              </a:solidFill>
              <a:cs typeface="Times New Roman" panose="02020603050405020304" pitchFamily="18" charset="0"/>
            </a:endParaRPr>
          </a:p>
        </p:txBody>
      </p:sp>
      <p:sp>
        <p:nvSpPr>
          <p:cNvPr id="8" name="文本框 7"/>
          <p:cNvSpPr txBox="1"/>
          <p:nvPr/>
        </p:nvSpPr>
        <p:spPr>
          <a:xfrm>
            <a:off x="1838164" y="3039960"/>
            <a:ext cx="1058303" cy="630942"/>
          </a:xfrm>
          <a:prstGeom prst="rect">
            <a:avLst/>
          </a:prstGeom>
          <a:noFill/>
        </p:spPr>
        <p:txBody>
          <a:bodyPr wrap="none" rtlCol="0">
            <a:spAutoFit/>
          </a:bodyPr>
          <a:lstStyle/>
          <a:p>
            <a:pPr algn="ctr"/>
            <a:r>
              <a:rPr lang="en-US" altLang="zh-CN" sz="3500">
                <a:ea typeface="楷体" panose="02010609060101010101" pitchFamily="49" charset="-122"/>
              </a:rPr>
              <a:t>aunt</a:t>
            </a:r>
            <a:endParaRPr lang="zh-CN" altLang="en-US" sz="3500" b="1" kern="100">
              <a:solidFill>
                <a:srgbClr val="FF0000"/>
              </a:solidFill>
              <a:cs typeface="Times New Roman" panose="02020603050405020304" pitchFamily="18" charset="0"/>
            </a:endParaRPr>
          </a:p>
        </p:txBody>
      </p:sp>
      <p:sp>
        <p:nvSpPr>
          <p:cNvPr id="9" name="文本框 8"/>
          <p:cNvSpPr txBox="1"/>
          <p:nvPr/>
        </p:nvSpPr>
        <p:spPr>
          <a:xfrm>
            <a:off x="4471819" y="3039960"/>
            <a:ext cx="1207383" cy="630942"/>
          </a:xfrm>
          <a:prstGeom prst="rect">
            <a:avLst/>
          </a:prstGeom>
          <a:noFill/>
        </p:spPr>
        <p:txBody>
          <a:bodyPr wrap="none" rtlCol="0">
            <a:spAutoFit/>
          </a:bodyPr>
          <a:lstStyle/>
          <a:p>
            <a:pPr algn="ctr"/>
            <a:r>
              <a:rPr lang="en-US" altLang="zh-CN" sz="3500">
                <a:ea typeface="楷体" panose="02010609060101010101" pitchFamily="49" charset="-122"/>
              </a:rPr>
              <a:t>uncle</a:t>
            </a:r>
            <a:endParaRPr lang="zh-CN" altLang="en-US" sz="3500" b="1" kern="100">
              <a:solidFill>
                <a:srgbClr val="FF0000"/>
              </a:solidFill>
              <a:cs typeface="Times New Roman" panose="02020603050405020304" pitchFamily="18" charset="0"/>
            </a:endParaRPr>
          </a:p>
        </p:txBody>
      </p:sp>
      <p:sp>
        <p:nvSpPr>
          <p:cNvPr id="10" name="文本框 9"/>
          <p:cNvSpPr txBox="1"/>
          <p:nvPr/>
        </p:nvSpPr>
        <p:spPr>
          <a:xfrm>
            <a:off x="1641726" y="4866038"/>
            <a:ext cx="1407758" cy="630942"/>
          </a:xfrm>
          <a:prstGeom prst="rect">
            <a:avLst/>
          </a:prstGeom>
          <a:noFill/>
        </p:spPr>
        <p:txBody>
          <a:bodyPr wrap="none" rtlCol="0">
            <a:spAutoFit/>
          </a:bodyPr>
          <a:lstStyle/>
          <a:p>
            <a:pPr algn="ctr"/>
            <a:r>
              <a:rPr lang="en-US" altLang="zh-CN" sz="3500" dirty="0">
                <a:ea typeface="楷体" panose="02010609060101010101" pitchFamily="49" charset="-122"/>
              </a:rPr>
              <a:t>cousin</a:t>
            </a:r>
            <a:endParaRPr lang="zh-CN" altLang="en-US" sz="35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79403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303177"/>
          </a:xfrm>
        </p:spPr>
        <p:txBody>
          <a:bodyPr/>
          <a:lstStyle/>
          <a:p>
            <a:pPr algn="ctr" hangingPunct="0">
              <a:spcAft>
                <a:spcPts val="0"/>
              </a:spcAft>
            </a:pP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笔 试 部 分</a:t>
            </a:r>
            <a:r>
              <a:rPr lang="zh-CN"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AEEF"/>
                </a:solidFill>
                <a:latin typeface="Times New Roman" panose="02020603050405020304" pitchFamily="18" charset="0"/>
                <a:ea typeface="楷体" panose="02010609060101010101" pitchFamily="49" charset="-122"/>
                <a:cs typeface="Times New Roman" panose="02020603050405020304" pitchFamily="18" charset="0"/>
              </a:rPr>
              <a:t>60</a:t>
            </a:r>
            <a:r>
              <a:rPr lang="zh-CN" altLang="zh-CN">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六、 描一描下列单词</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并与相对应的图片连线。</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图片 2"/>
          <p:cNvPicPr/>
          <p:nvPr/>
        </p:nvPicPr>
        <p:blipFill>
          <a:blip r:embed="rId2"/>
          <a:stretch>
            <a:fillRect/>
          </a:stretch>
        </p:blipFill>
        <p:spPr>
          <a:xfrm>
            <a:off x="478582" y="2132856"/>
            <a:ext cx="8136904" cy="4163700"/>
          </a:xfrm>
          <a:prstGeom prst="rect">
            <a:avLst/>
          </a:prstGeom>
        </p:spPr>
      </p:pic>
      <p:cxnSp>
        <p:nvCxnSpPr>
          <p:cNvPr id="5" name="直接连接符 4"/>
          <p:cNvCxnSpPr/>
          <p:nvPr/>
        </p:nvCxnSpPr>
        <p:spPr>
          <a:xfrm>
            <a:off x="1414686" y="2780928"/>
            <a:ext cx="5472608" cy="223224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3646934" y="2780928"/>
            <a:ext cx="2088232" cy="223224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a:off x="1558702" y="2780928"/>
            <a:ext cx="4176464" cy="216024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a:off x="3574926" y="2780928"/>
            <a:ext cx="4032448" cy="2304256"/>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8438703" y="2276872"/>
            <a:ext cx="1988045" cy="523220"/>
          </a:xfrm>
          <a:prstGeom prst="rect">
            <a:avLst/>
          </a:prstGeom>
          <a:noFill/>
        </p:spPr>
        <p:txBody>
          <a:bodyPr wrap="none" rtlCol="0">
            <a:spAutoFit/>
          </a:bodyPr>
          <a:lstStyle/>
          <a:p>
            <a:pPr algn="ctr"/>
            <a:r>
              <a:rPr lang="zh-CN" altLang="zh-CN" dirty="0">
                <a:cs typeface="Times New Roman" panose="02020603050405020304" pitchFamily="18" charset="0"/>
              </a:rPr>
              <a:t>（</a:t>
            </a:r>
            <a:r>
              <a:rPr lang="zh-CN" altLang="zh-CN" dirty="0">
                <a:ea typeface="楷体" panose="02010609060101010101" pitchFamily="49" charset="-122"/>
                <a:cs typeface="Times New Roman" panose="02020603050405020304" pitchFamily="18" charset="0"/>
              </a:rPr>
              <a:t>描写略</a:t>
            </a:r>
            <a:r>
              <a:rPr lang="zh-CN" altLang="zh-CN" dirty="0">
                <a:cs typeface="Times New Roman" panose="02020603050405020304" pitchFamily="18" charset="0"/>
              </a:rPr>
              <a:t>）</a:t>
            </a:r>
            <a:endParaRPr lang="zh-CN" altLang="en-US" sz="2800" b="1" kern="100" dirty="0">
              <a:solidFill>
                <a:srgbClr val="FF0000"/>
              </a:solidFill>
              <a:cs typeface="Times New Roman" panose="02020603050405020304" pitchFamily="18" charset="0"/>
            </a:endParaRPr>
          </a:p>
        </p:txBody>
      </p:sp>
      <p:sp>
        <p:nvSpPr>
          <p:cNvPr id="9" name="内容占位符 4"/>
          <p:cNvSpPr txBox="1">
            <a:spLocks/>
          </p:cNvSpPr>
          <p:nvPr/>
        </p:nvSpPr>
        <p:spPr bwMode="auto">
          <a:xfrm>
            <a:off x="8376602" y="2780928"/>
            <a:ext cx="3813811" cy="353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00000"/>
              </a:lnSpc>
              <a:spcAft>
                <a:spcPts val="0"/>
              </a:spcAft>
            </a:pPr>
            <a:r>
              <a:rPr lang="en-US" altLang="zh-CN" b="1" dirty="0" err="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1</a:t>
            </a:r>
            <a:r>
              <a:rPr lang="en-US" altLang="zh-CN" b="1" dirty="0" err="1" smtClean="0">
                <a:solidFill>
                  <a:srgbClr val="FF0000"/>
                </a:solidFill>
                <a:latin typeface="+mn-ea"/>
                <a:cs typeface="Times New Roman" panose="02020603050405020304" pitchFamily="18" charset="0"/>
              </a:rPr>
              <a:t>.</a:t>
            </a:r>
            <a:r>
              <a:rPr lang="en-US" altLang="zh-CN" b="1" dirty="0" err="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“read</a:t>
            </a:r>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意为</a:t>
            </a:r>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读书</a:t>
            </a:r>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，与图片</a:t>
            </a:r>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D</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相符。</a:t>
            </a:r>
            <a:endParaRPr lang="zh-CN" altLang="zh-CN" sz="16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lnSpc>
                <a:spcPct val="100000"/>
              </a:lnSpc>
              <a:spcAft>
                <a:spcPts val="0"/>
              </a:spcAft>
            </a:pPr>
            <a:r>
              <a:rPr lang="en-US" altLang="zh-CN" b="1" dirty="0" err="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2</a:t>
            </a:r>
            <a:r>
              <a:rPr lang="en-US" altLang="zh-CN" b="1" dirty="0" err="1" smtClean="0">
                <a:solidFill>
                  <a:srgbClr val="FF0000"/>
                </a:solidFill>
                <a:latin typeface="+mn-ea"/>
                <a:cs typeface="Times New Roman" panose="02020603050405020304" pitchFamily="18" charset="0"/>
              </a:rPr>
              <a:t>.</a:t>
            </a:r>
            <a:r>
              <a:rPr lang="en-US" altLang="zh-CN" b="1" dirty="0" err="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“teacher</a:t>
            </a:r>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意为</a:t>
            </a:r>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教师</a:t>
            </a:r>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，与图片</a:t>
            </a:r>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C</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相符。</a:t>
            </a:r>
            <a:endParaRPr lang="zh-CN" altLang="zh-CN" sz="16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lnSpc>
                <a:spcPct val="100000"/>
              </a:lnSpc>
              <a:spcAft>
                <a:spcPts val="0"/>
              </a:spcAft>
            </a:pPr>
            <a:r>
              <a:rPr lang="en-US" altLang="zh-CN" b="1" dirty="0" err="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3</a:t>
            </a:r>
            <a:r>
              <a:rPr lang="en-US" altLang="zh-CN" b="1" dirty="0" err="1" smtClean="0">
                <a:solidFill>
                  <a:srgbClr val="FF0000"/>
                </a:solidFill>
                <a:latin typeface="+mn-ea"/>
                <a:cs typeface="Times New Roman" panose="02020603050405020304" pitchFamily="18" charset="0"/>
              </a:rPr>
              <a:t>.</a:t>
            </a:r>
            <a:r>
              <a:rPr lang="en-US" altLang="zh-CN" b="1" dirty="0" err="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“door</a:t>
            </a:r>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意为</a:t>
            </a:r>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门</a:t>
            </a:r>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，与图片</a:t>
            </a:r>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相符。</a:t>
            </a:r>
            <a:endParaRPr lang="zh-CN" altLang="zh-CN" sz="16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lnSpc>
                <a:spcPct val="100000"/>
              </a:lnSpc>
              <a:spcAft>
                <a:spcPts val="0"/>
              </a:spcAft>
            </a:pPr>
            <a:r>
              <a:rPr lang="en-US" altLang="zh-CN" b="1" dirty="0" err="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4</a:t>
            </a:r>
            <a:r>
              <a:rPr lang="en-US" altLang="zh-CN" b="1" dirty="0" err="1" smtClean="0">
                <a:solidFill>
                  <a:srgbClr val="FF0000"/>
                </a:solidFill>
                <a:latin typeface="+mn-ea"/>
                <a:cs typeface="Times New Roman" panose="02020603050405020304" pitchFamily="18" charset="0"/>
              </a:rPr>
              <a:t>.</a:t>
            </a:r>
            <a:r>
              <a:rPr lang="en-US" altLang="zh-CN" b="1" dirty="0" err="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“worker</a:t>
            </a:r>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意为</a:t>
            </a:r>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工人</a:t>
            </a:r>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，与图片</a:t>
            </a:r>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B</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相符。</a:t>
            </a:r>
            <a:endParaRPr lang="zh-CN" altLang="zh-CN" sz="16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1611127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77349"/>
            <a:ext cx="11485848" cy="2031325"/>
          </a:xfrm>
        </p:spPr>
        <p:txBody>
          <a:bodyPr/>
          <a:lstStyle/>
          <a:p>
            <a:pPr hangingPunct="0">
              <a:spcAft>
                <a:spcPts val="0"/>
              </a:spcAft>
              <a:tabLst>
                <a:tab pos="5202238" algn="l"/>
                <a:tab pos="986155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七、 单项选择。</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202238" algn="l"/>
                <a:tab pos="986155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 I </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 cupcake and a sandwich.</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indent="1799590" hangingPunct="0">
              <a:spcAft>
                <a:spcPts val="0"/>
              </a:spcAft>
              <a:tabLst>
                <a:tab pos="5202238" algn="l"/>
                <a:tab pos="8609013" algn="l"/>
                <a:tab pos="9861550" algn="l"/>
              </a:tabLst>
            </a:pP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 has</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have</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C</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are</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3" name="内容占位符 1"/>
          <p:cNvSpPr txBox="1">
            <a:spLocks/>
          </p:cNvSpPr>
          <p:nvPr/>
        </p:nvSpPr>
        <p:spPr bwMode="auto">
          <a:xfrm>
            <a:off x="586022" y="3412157"/>
            <a:ext cx="1112580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句意为：我有一个纸杯蛋糕和一个三明治。</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have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has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意为</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有</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，主语是第一人称</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I</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4" name="文本框 3"/>
          <p:cNvSpPr txBox="1"/>
          <p:nvPr/>
        </p:nvSpPr>
        <p:spPr>
          <a:xfrm>
            <a:off x="1063180" y="2132856"/>
            <a:ext cx="423514" cy="523220"/>
          </a:xfrm>
          <a:prstGeom prst="rect">
            <a:avLst/>
          </a:prstGeom>
          <a:noFill/>
        </p:spPr>
        <p:txBody>
          <a:bodyPr wrap="none" rtlCol="0">
            <a:spAutoFit/>
          </a:bodyPr>
          <a:lstStyle/>
          <a:p>
            <a:pPr algn="ctr"/>
            <a:r>
              <a:rPr lang="en-US" altLang="zh-CN">
                <a:ea typeface="楷体" panose="02010609060101010101" pitchFamily="49" charset="-122"/>
                <a:cs typeface="Times New Roman" panose="02020603050405020304" pitchFamily="18" charset="0"/>
              </a:rPr>
              <a:t>B</a:t>
            </a:r>
            <a:endParaRPr lang="zh-CN" altLang="en-US" sz="2800" b="1" kern="100">
              <a:solidFill>
                <a:srgbClr val="FF0000"/>
              </a:solidFill>
              <a:cs typeface="Times New Roman" panose="02020603050405020304" pitchFamily="18" charset="0"/>
            </a:endParaRPr>
          </a:p>
        </p:txBody>
      </p:sp>
    </p:spTree>
    <p:extLst>
      <p:ext uri="{BB962C8B-B14F-4D97-AF65-F5344CB8AC3E}">
        <p14:creationId xmlns:p14="http://schemas.microsoft.com/office/powerpoint/2010/main" val="468689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95933"/>
            <a:ext cx="11485848" cy="1384995"/>
          </a:xfrm>
        </p:spPr>
        <p:txBody>
          <a:bodyPr/>
          <a:lstStyle/>
          <a:p>
            <a:pPr hangingPunct="0">
              <a:spcAft>
                <a:spcPts val="0"/>
              </a:spcAft>
              <a:tabLst>
                <a:tab pos="5202238" algn="l"/>
                <a:tab pos="8609013" algn="l"/>
                <a:tab pos="986155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 —What </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these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—They’re </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indent="1799590" hangingPunct="0">
              <a:spcAft>
                <a:spcPts val="0"/>
              </a:spcAft>
              <a:tabLst>
                <a:tab pos="5202238" algn="l"/>
                <a:tab pos="8609013" algn="l"/>
                <a:tab pos="9861550" algn="l"/>
              </a:tabLst>
            </a:pP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 is</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orange	B. are</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orange	C. are</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oranges</a:t>
            </a:r>
            <a:endParaRPr lang="zh-CN" alt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p:txBody>
      </p:sp>
      <p:sp>
        <p:nvSpPr>
          <p:cNvPr id="3" name="文本框 2"/>
          <p:cNvSpPr txBox="1"/>
          <p:nvPr/>
        </p:nvSpPr>
        <p:spPr>
          <a:xfrm>
            <a:off x="970334" y="1537628"/>
            <a:ext cx="444352" cy="523220"/>
          </a:xfrm>
          <a:prstGeom prst="rect">
            <a:avLst/>
          </a:prstGeom>
          <a:noFill/>
        </p:spPr>
        <p:txBody>
          <a:bodyPr wrap="none" rtlCol="0">
            <a:spAutoFit/>
          </a:bodyPr>
          <a:lstStyle/>
          <a:p>
            <a:pPr algn="ctr"/>
            <a:r>
              <a:rPr lang="en-US" altLang="zh-CN" smtClean="0"/>
              <a:t>C</a:t>
            </a:r>
            <a:endParaRPr lang="zh-CN" altLang="en-US" sz="2800" b="1" kern="100">
              <a:solidFill>
                <a:srgbClr val="FF0000"/>
              </a:solidFill>
              <a:cs typeface="Times New Roman" panose="02020603050405020304" pitchFamily="18" charset="0"/>
            </a:endParaRPr>
          </a:p>
        </p:txBody>
      </p:sp>
      <p:sp>
        <p:nvSpPr>
          <p:cNvPr id="4" name="内容占位符 2"/>
          <p:cNvSpPr txBox="1">
            <a:spLocks/>
          </p:cNvSpPr>
          <p:nvPr/>
        </p:nvSpPr>
        <p:spPr bwMode="auto">
          <a:xfrm>
            <a:off x="586022" y="2773895"/>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“these”</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可知，</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be</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动词应用</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are,orange</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是可数名词，应用复数形式。故选</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3062617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78168"/>
            <a:ext cx="11485848" cy="3323987"/>
          </a:xfrm>
        </p:spPr>
        <p:txBody>
          <a:bodyPr/>
          <a:lstStyle/>
          <a:p>
            <a:pPr hangingPunct="0">
              <a:spcAft>
                <a:spcPts val="0"/>
              </a:spcAft>
              <a:tabLst>
                <a:tab pos="5645150" algn="l"/>
                <a:tab pos="923925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3. This </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my aunt.</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indent="1710690" hangingPunct="0">
              <a:spcAft>
                <a:spcPts val="0"/>
              </a:spcAft>
              <a:tabLst>
                <a:tab pos="5645150" algn="l"/>
                <a:tab pos="9239250" algn="l"/>
              </a:tabLst>
            </a:pP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 is	B. am	C. are</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45150" algn="l"/>
                <a:tab pos="9239250"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45150" algn="l"/>
                <a:tab pos="923925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4. Look</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That monkey </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 long tail.</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indent="1799590" hangingPunct="0">
              <a:spcAft>
                <a:spcPts val="0"/>
              </a:spcAft>
              <a:tabLst>
                <a:tab pos="5645150" algn="l"/>
                <a:tab pos="9239250" algn="l"/>
              </a:tabLst>
            </a:pP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 has	B. have	C. are</a:t>
            </a:r>
            <a:endParaRPr lang="zh-CN" alt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p:txBody>
      </p:sp>
      <p:sp>
        <p:nvSpPr>
          <p:cNvPr id="3" name="内容占位符 3"/>
          <p:cNvSpPr txBox="1">
            <a:spLocks/>
          </p:cNvSpPr>
          <p:nvPr/>
        </p:nvSpPr>
        <p:spPr bwMode="auto">
          <a:xfrm>
            <a:off x="442006" y="2412114"/>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“This”</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可知，</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be</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动词应用</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is</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4" name="内容占位符 4"/>
          <p:cNvSpPr txBox="1">
            <a:spLocks/>
          </p:cNvSpPr>
          <p:nvPr/>
        </p:nvSpPr>
        <p:spPr bwMode="auto">
          <a:xfrm>
            <a:off x="442006" y="4420269"/>
            <a:ext cx="11341832"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句意为：看！那只猴子有一条长尾巴。</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have</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意为</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有</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，主语</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“The monkey”</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是第三人称单数，动词也应用第三人称单数形式。故选</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5" name="文本框 4"/>
          <p:cNvSpPr txBox="1"/>
          <p:nvPr/>
        </p:nvSpPr>
        <p:spPr>
          <a:xfrm>
            <a:off x="982638" y="1321604"/>
            <a:ext cx="444352" cy="523220"/>
          </a:xfrm>
          <a:prstGeom prst="rect">
            <a:avLst/>
          </a:prstGeom>
          <a:noFill/>
        </p:spPr>
        <p:txBody>
          <a:bodyPr wrap="none" rtlCol="0">
            <a:spAutoFit/>
          </a:bodyPr>
          <a:lstStyle/>
          <a:p>
            <a:pPr algn="ctr"/>
            <a:r>
              <a:rPr lang="en-US" altLang="zh-CN" smtClean="0"/>
              <a:t>A</a:t>
            </a:r>
            <a:endParaRPr lang="zh-CN" altLang="en-US" sz="2800" b="1" kern="100">
              <a:solidFill>
                <a:srgbClr val="FF0000"/>
              </a:solidFill>
              <a:cs typeface="Times New Roman" panose="02020603050405020304" pitchFamily="18" charset="0"/>
            </a:endParaRPr>
          </a:p>
        </p:txBody>
      </p:sp>
      <p:sp>
        <p:nvSpPr>
          <p:cNvPr id="6" name="文本框 5"/>
          <p:cNvSpPr txBox="1"/>
          <p:nvPr/>
        </p:nvSpPr>
        <p:spPr>
          <a:xfrm>
            <a:off x="1001638" y="3212976"/>
            <a:ext cx="444352" cy="523220"/>
          </a:xfrm>
          <a:prstGeom prst="rect">
            <a:avLst/>
          </a:prstGeom>
          <a:noFill/>
        </p:spPr>
        <p:txBody>
          <a:bodyPr wrap="none" rtlCol="0">
            <a:spAutoFit/>
          </a:bodyPr>
          <a:lstStyle/>
          <a:p>
            <a:pPr algn="ctr"/>
            <a:r>
              <a:rPr lang="en-US" altLang="zh-CN">
                <a:ea typeface="楷体" panose="02010609060101010101" pitchFamily="49" charset="-122"/>
              </a:rPr>
              <a:t>A</a:t>
            </a:r>
            <a:endParaRPr lang="zh-CN" altLang="en-US" sz="2800" b="1" kern="100">
              <a:solidFill>
                <a:srgbClr val="FF0000"/>
              </a:solidFill>
              <a:cs typeface="Times New Roman" panose="02020603050405020304" pitchFamily="18" charset="0"/>
            </a:endParaRPr>
          </a:p>
        </p:txBody>
      </p:sp>
    </p:spTree>
    <p:extLst>
      <p:ext uri="{BB962C8B-B14F-4D97-AF65-F5344CB8AC3E}">
        <p14:creationId xmlns:p14="http://schemas.microsoft.com/office/powerpoint/2010/main" val="1899082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13125"/>
            <a:ext cx="11485848" cy="3323987"/>
          </a:xfrm>
        </p:spPr>
        <p:txBody>
          <a:bodyPr/>
          <a:lstStyle/>
          <a:p>
            <a:pPr hangingPunct="0">
              <a:spcAft>
                <a:spcPts val="0"/>
              </a:spcAft>
              <a:tabLst>
                <a:tab pos="5645150" algn="l"/>
                <a:tab pos="9239250" algn="l"/>
                <a:tab pos="986155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5. Have some orange </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indent="1799590" hangingPunct="0">
              <a:spcAft>
                <a:spcPts val="0"/>
              </a:spcAft>
              <a:tabLst>
                <a:tab pos="5645150" algn="l"/>
                <a:tab pos="9239250" algn="l"/>
                <a:tab pos="9861550" algn="l"/>
              </a:tabLst>
            </a:pP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 juices	B. a juice	C. juice</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45150" algn="l"/>
                <a:tab pos="9239250" algn="l"/>
                <a:tab pos="9861550"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45150" algn="l"/>
                <a:tab pos="9239250" algn="l"/>
                <a:tab pos="986155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6. Look at the </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It has a long neck.</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indent="1799590" hangingPunct="0">
              <a:spcAft>
                <a:spcPts val="0"/>
              </a:spcAft>
              <a:tabLst>
                <a:tab pos="5645150" algn="l"/>
                <a:tab pos="9239250" algn="l"/>
                <a:tab pos="9861550" algn="l"/>
              </a:tabLst>
            </a:pP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 giraffe	B. monkey	C. bear</a:t>
            </a:r>
            <a:endParaRPr lang="zh-CN" alt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p:txBody>
      </p:sp>
      <p:sp>
        <p:nvSpPr>
          <p:cNvPr id="3" name="文本框 2"/>
          <p:cNvSpPr txBox="1"/>
          <p:nvPr/>
        </p:nvSpPr>
        <p:spPr>
          <a:xfrm>
            <a:off x="982638" y="1249596"/>
            <a:ext cx="444352" cy="523220"/>
          </a:xfrm>
          <a:prstGeom prst="rect">
            <a:avLst/>
          </a:prstGeom>
          <a:noFill/>
        </p:spPr>
        <p:txBody>
          <a:bodyPr wrap="none" rtlCol="0">
            <a:spAutoFit/>
          </a:bodyPr>
          <a:lstStyle/>
          <a:p>
            <a:pPr algn="ctr"/>
            <a:r>
              <a:rPr lang="en-US" altLang="zh-CN" smtClean="0"/>
              <a:t>C</a:t>
            </a:r>
            <a:endParaRPr lang="zh-CN" altLang="en-US" sz="2800" b="1" kern="100">
              <a:solidFill>
                <a:srgbClr val="FF0000"/>
              </a:solidFill>
              <a:cs typeface="Times New Roman" panose="02020603050405020304" pitchFamily="18" charset="0"/>
            </a:endParaRPr>
          </a:p>
        </p:txBody>
      </p:sp>
      <p:sp>
        <p:nvSpPr>
          <p:cNvPr id="4" name="内容占位符 5"/>
          <p:cNvSpPr txBox="1">
            <a:spLocks/>
          </p:cNvSpPr>
          <p:nvPr/>
        </p:nvSpPr>
        <p:spPr bwMode="auto">
          <a:xfrm>
            <a:off x="586022" y="2412114"/>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楷体" panose="02010609060101010101" pitchFamily="49" charset="-122"/>
              </a:rPr>
              <a:t>juice</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是不可数名词，没有复数形式，也不能用不定冠词</a:t>
            </a:r>
            <a:r>
              <a:rPr lang="en-US" altLang="zh-CN" b="1" smtClean="0">
                <a:solidFill>
                  <a:srgbClr val="FF0000"/>
                </a:solidFill>
                <a:latin typeface="Times New Roman" panose="02020603050405020304" pitchFamily="18" charset="0"/>
                <a:ea typeface="楷体" panose="02010609060101010101" pitchFamily="49" charset="-122"/>
              </a:rPr>
              <a:t>a</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修饰。故选</a:t>
            </a:r>
            <a:r>
              <a:rPr lang="en-US" altLang="zh-CN" b="1" smtClean="0">
                <a:solidFill>
                  <a:srgbClr val="FF0000"/>
                </a:solidFill>
                <a:latin typeface="Times New Roman" panose="02020603050405020304" pitchFamily="18" charset="0"/>
                <a:ea typeface="楷体" panose="02010609060101010101" pitchFamily="49" charset="-122"/>
              </a:rPr>
              <a:t>C</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en-US"/>
          </a:p>
        </p:txBody>
      </p:sp>
      <p:sp>
        <p:nvSpPr>
          <p:cNvPr id="5" name="文本框 4"/>
          <p:cNvSpPr txBox="1"/>
          <p:nvPr/>
        </p:nvSpPr>
        <p:spPr>
          <a:xfrm>
            <a:off x="982638" y="3140968"/>
            <a:ext cx="444352" cy="523220"/>
          </a:xfrm>
          <a:prstGeom prst="rect">
            <a:avLst/>
          </a:prstGeom>
          <a:noFill/>
        </p:spPr>
        <p:txBody>
          <a:bodyPr wrap="none" rtlCol="0">
            <a:spAutoFit/>
          </a:bodyPr>
          <a:lstStyle/>
          <a:p>
            <a:pPr algn="ctr"/>
            <a:r>
              <a:rPr lang="en-US" altLang="zh-CN">
                <a:ea typeface="楷体" panose="02010609060101010101" pitchFamily="49" charset="-122"/>
              </a:rPr>
              <a:t>A</a:t>
            </a:r>
            <a:endParaRPr lang="zh-CN" altLang="en-US" sz="2800" b="1" kern="100">
              <a:solidFill>
                <a:srgbClr val="FF0000"/>
              </a:solidFill>
              <a:cs typeface="Times New Roman" panose="02020603050405020304" pitchFamily="18" charset="0"/>
            </a:endParaRPr>
          </a:p>
        </p:txBody>
      </p:sp>
      <p:sp>
        <p:nvSpPr>
          <p:cNvPr id="6" name="内容占位符 6"/>
          <p:cNvSpPr txBox="1">
            <a:spLocks/>
          </p:cNvSpPr>
          <p:nvPr/>
        </p:nvSpPr>
        <p:spPr bwMode="auto">
          <a:xfrm>
            <a:off x="550590" y="4348261"/>
            <a:ext cx="11341832"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选项</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意为</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长颈鹿</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；选项</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意为</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猴子</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；选项</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意为</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熊</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。三者中有长脖子的是长颈鹿。故选</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950217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34152"/>
            <a:ext cx="11485848" cy="3693319"/>
          </a:xfrm>
        </p:spPr>
        <p:txBody>
          <a:bodyPr/>
          <a:lstStyle/>
          <a:p>
            <a:pPr hangingPunct="0">
              <a:spcAft>
                <a:spcPts val="0"/>
              </a:spcAft>
            </a:pPr>
            <a:r>
              <a:rPr lang="zh-CN" altLang="zh-CN" sz="26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八、 根据图片提示</a:t>
            </a:r>
            <a:r>
              <a:rPr lang="zh-CN" altLang="zh-CN" sz="26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sz="26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选择合适的单词完成句子或对话。</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填序号</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10</a:t>
            </a:r>
            <a:r>
              <a:rPr lang="zh-CN" altLang="zh-CN" sz="26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ctr" hangingPunct="0">
              <a:spcAft>
                <a:spcPts val="0"/>
              </a:spcAft>
            </a:pPr>
            <a:r>
              <a:rPr lang="en-US" altLang="zh-CN" sz="26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 read</a:t>
            </a:r>
            <a:r>
              <a:rPr lang="zh-CN" altLang="zh-CN" sz="26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 table</a:t>
            </a:r>
            <a:r>
              <a:rPr lang="zh-CN" altLang="zh-CN" sz="26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 cook</a:t>
            </a:r>
            <a:r>
              <a:rPr lang="zh-CN" altLang="zh-CN" sz="26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 hamster</a:t>
            </a:r>
            <a:r>
              <a:rPr lang="zh-CN" altLang="zh-CN" sz="26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E. tart</a:t>
            </a:r>
            <a:endParaRPr lang="zh-CN" altLang="zh-CN" sz="2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endParaRPr lang="en-US" altLang="zh-CN" sz="2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endParaRPr lang="en-US" altLang="zh-CN" sz="2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endParaRPr lang="en-US" altLang="zh-CN" sz="2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sz="2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a:t>
            </a:r>
            <a:r>
              <a:rPr lang="en-US" altLang="zh-CN" sz="26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They </a:t>
            </a:r>
            <a:r>
              <a:rPr lang="zh-CN" altLang="zh-CN" sz="26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and write every day</a:t>
            </a:r>
            <a:r>
              <a:rPr lang="en-US" altLang="zh-CN" sz="2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2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270670" y="2636912"/>
            <a:ext cx="9747802" cy="1397921"/>
          </a:xfrm>
          <a:prstGeom prst="rect">
            <a:avLst/>
          </a:prstGeom>
        </p:spPr>
      </p:pic>
      <p:sp>
        <p:nvSpPr>
          <p:cNvPr id="4" name="矩形 3"/>
          <p:cNvSpPr/>
          <p:nvPr/>
        </p:nvSpPr>
        <p:spPr bwMode="auto">
          <a:xfrm>
            <a:off x="2422798" y="1772816"/>
            <a:ext cx="7344816" cy="504056"/>
          </a:xfrm>
          <a:prstGeom prst="rect">
            <a:avLst/>
          </a:prstGeom>
          <a:noFill/>
          <a:ln w="19050" algn="ctr">
            <a:solidFill>
              <a:srgbClr val="003300"/>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5" name="文本框 4"/>
          <p:cNvSpPr txBox="1"/>
          <p:nvPr/>
        </p:nvSpPr>
        <p:spPr>
          <a:xfrm>
            <a:off x="1990750" y="4077072"/>
            <a:ext cx="444352" cy="523220"/>
          </a:xfrm>
          <a:prstGeom prst="rect">
            <a:avLst/>
          </a:prstGeom>
          <a:noFill/>
        </p:spPr>
        <p:txBody>
          <a:bodyPr wrap="none" rtlCol="0">
            <a:spAutoFit/>
          </a:bodyPr>
          <a:lstStyle/>
          <a:p>
            <a:pPr algn="ctr"/>
            <a:r>
              <a:rPr lang="en-US" altLang="zh-CN">
                <a:ea typeface="楷体" panose="02010609060101010101" pitchFamily="49" charset="-122"/>
              </a:rPr>
              <a:t>A</a:t>
            </a:r>
            <a:endParaRPr lang="zh-CN" altLang="en-US" sz="2800" b="1" kern="100">
              <a:solidFill>
                <a:srgbClr val="FF0000"/>
              </a:solidFill>
              <a:cs typeface="Times New Roman" panose="02020603050405020304" pitchFamily="18" charset="0"/>
            </a:endParaRPr>
          </a:p>
        </p:txBody>
      </p:sp>
      <p:sp>
        <p:nvSpPr>
          <p:cNvPr id="6" name="内容占位符 1"/>
          <p:cNvSpPr txBox="1">
            <a:spLocks/>
          </p:cNvSpPr>
          <p:nvPr/>
        </p:nvSpPr>
        <p:spPr bwMode="auto">
          <a:xfrm>
            <a:off x="369998" y="4644362"/>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根据图片可知，小男孩在读书</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read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，小女孩在写字。故选</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2436699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3958"/>
            <a:ext cx="11485848" cy="3093154"/>
          </a:xfrm>
        </p:spPr>
        <p:txBody>
          <a:bodyPr/>
          <a:lstStyle/>
          <a:p>
            <a:pPr algn="ctr" hangingPunct="0">
              <a:spcAft>
                <a:spcPts val="0"/>
              </a:spcAft>
            </a:pPr>
            <a:r>
              <a:rPr lang="en-US" altLang="zh-CN" sz="2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sz="26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read</a:t>
            </a:r>
            <a:r>
              <a:rPr lang="zh-CN" altLang="zh-CN" sz="26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 table</a:t>
            </a:r>
            <a:r>
              <a:rPr lang="zh-CN" altLang="zh-CN" sz="26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 cook</a:t>
            </a:r>
            <a:r>
              <a:rPr lang="zh-CN" altLang="zh-CN" sz="26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 hamster</a:t>
            </a:r>
            <a:r>
              <a:rPr lang="zh-CN" altLang="zh-CN" sz="26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E. tart</a:t>
            </a:r>
            <a:endParaRPr lang="zh-CN" altLang="zh-CN" sz="2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endParaRPr lang="en-US" altLang="zh-CN" sz="2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endParaRPr lang="en-US" altLang="zh-CN" sz="2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endParaRPr lang="en-US" altLang="zh-CN" sz="2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sz="2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a:t>
            </a:r>
            <a:r>
              <a:rPr lang="en-US" altLang="zh-CN" sz="26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My cousin has a </a:t>
            </a:r>
            <a:r>
              <a:rPr lang="zh-CN" altLang="zh-CN" sz="26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It is fat</a:t>
            </a:r>
            <a:r>
              <a:rPr lang="en-US" altLang="zh-CN" sz="2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2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270670" y="2348880"/>
            <a:ext cx="9747802" cy="1397921"/>
          </a:xfrm>
          <a:prstGeom prst="rect">
            <a:avLst/>
          </a:prstGeom>
        </p:spPr>
      </p:pic>
      <p:sp>
        <p:nvSpPr>
          <p:cNvPr id="4" name="矩形 3"/>
          <p:cNvSpPr/>
          <p:nvPr/>
        </p:nvSpPr>
        <p:spPr bwMode="auto">
          <a:xfrm>
            <a:off x="2422798" y="1484784"/>
            <a:ext cx="7344816" cy="504056"/>
          </a:xfrm>
          <a:prstGeom prst="rect">
            <a:avLst/>
          </a:prstGeom>
          <a:noFill/>
          <a:ln w="19050" algn="ctr">
            <a:solidFill>
              <a:srgbClr val="003300"/>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5" name="内容占位符 2"/>
          <p:cNvSpPr txBox="1">
            <a:spLocks/>
          </p:cNvSpPr>
          <p:nvPr/>
        </p:nvSpPr>
        <p:spPr bwMode="auto">
          <a:xfrm>
            <a:off x="360854" y="4430079"/>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根据图片可知，这是一只仓鼠</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hamster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。句意为</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我的表弟有一只仓鼠。它很胖</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6" name="文本框 5"/>
          <p:cNvSpPr txBox="1"/>
          <p:nvPr/>
        </p:nvSpPr>
        <p:spPr>
          <a:xfrm>
            <a:off x="3358902" y="3789040"/>
            <a:ext cx="444352" cy="523220"/>
          </a:xfrm>
          <a:prstGeom prst="rect">
            <a:avLst/>
          </a:prstGeom>
          <a:noFill/>
        </p:spPr>
        <p:txBody>
          <a:bodyPr wrap="none" rtlCol="0">
            <a:spAutoFit/>
          </a:bodyPr>
          <a:lstStyle/>
          <a:p>
            <a:pPr algn="ctr"/>
            <a:r>
              <a:rPr lang="en-US" altLang="zh-CN">
                <a:ea typeface="楷体" panose="02010609060101010101" pitchFamily="49" charset="-122"/>
              </a:rPr>
              <a:t>D</a:t>
            </a:r>
            <a:endParaRPr lang="zh-CN" altLang="en-US" sz="2800" b="1" kern="100">
              <a:solidFill>
                <a:srgbClr val="FF0000"/>
              </a:solidFill>
              <a:cs typeface="Times New Roman" panose="02020603050405020304" pitchFamily="18" charset="0"/>
            </a:endParaRPr>
          </a:p>
        </p:txBody>
      </p:sp>
    </p:spTree>
    <p:extLst>
      <p:ext uri="{BB962C8B-B14F-4D97-AF65-F5344CB8AC3E}">
        <p14:creationId xmlns:p14="http://schemas.microsoft.com/office/powerpoint/2010/main" val="736016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70433"/>
            <a:ext cx="11485848" cy="3323987"/>
          </a:xfrm>
        </p:spPr>
        <p:txBody>
          <a:bodyPr/>
          <a:lstStyle/>
          <a:p>
            <a:pPr algn="ctr" hangingPunct="0">
              <a:spcAft>
                <a:spcPts val="0"/>
              </a:spcAft>
            </a:pP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read</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 table</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 cook</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 hamster</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E. tart</a:t>
            </a:r>
            <a:endPar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endPar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3. —Clean the </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please. —All right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550590" y="2132856"/>
            <a:ext cx="11046571" cy="1584176"/>
          </a:xfrm>
          <a:prstGeom prst="rect">
            <a:avLst/>
          </a:prstGeom>
        </p:spPr>
      </p:pic>
      <p:sp>
        <p:nvSpPr>
          <p:cNvPr id="4" name="矩形 3"/>
          <p:cNvSpPr/>
          <p:nvPr/>
        </p:nvSpPr>
        <p:spPr bwMode="auto">
          <a:xfrm>
            <a:off x="2206774" y="1412776"/>
            <a:ext cx="7920880" cy="576064"/>
          </a:xfrm>
          <a:prstGeom prst="rect">
            <a:avLst/>
          </a:prstGeom>
          <a:noFill/>
          <a:ln w="19050" algn="ctr">
            <a:solidFill>
              <a:srgbClr val="003300"/>
            </a:solidFill>
            <a:miter lim="800000"/>
          </a:ln>
        </p:spPr>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just">
              <a:spcAft>
                <a:spcPts val="0"/>
              </a:spcAft>
            </a:pPr>
            <a:endParaRPr lang="zh-CN" altLang="en-US" sz="2800" kern="100" dirty="0" smtClean="0">
              <a:solidFill>
                <a:srgbClr val="FF0000"/>
              </a:solidFill>
            </a:endParaRPr>
          </a:p>
        </p:txBody>
      </p:sp>
      <p:sp>
        <p:nvSpPr>
          <p:cNvPr id="5" name="文本框 4"/>
          <p:cNvSpPr txBox="1"/>
          <p:nvPr/>
        </p:nvSpPr>
        <p:spPr>
          <a:xfrm>
            <a:off x="3070870" y="3933056"/>
            <a:ext cx="423514" cy="523220"/>
          </a:xfrm>
          <a:prstGeom prst="rect">
            <a:avLst/>
          </a:prstGeom>
          <a:noFill/>
        </p:spPr>
        <p:txBody>
          <a:bodyPr wrap="none" rtlCol="0">
            <a:spAutoFit/>
          </a:bodyPr>
          <a:lstStyle/>
          <a:p>
            <a:pPr algn="ctr"/>
            <a:r>
              <a:rPr lang="en-US" altLang="zh-CN">
                <a:ea typeface="楷体" panose="02010609060101010101" pitchFamily="49" charset="-122"/>
              </a:rPr>
              <a:t>B</a:t>
            </a:r>
            <a:endParaRPr lang="zh-CN" altLang="en-US" sz="2800" b="1" kern="100">
              <a:solidFill>
                <a:srgbClr val="FF0000"/>
              </a:solidFill>
              <a:cs typeface="Times New Roman" panose="02020603050405020304" pitchFamily="18" charset="0"/>
            </a:endParaRPr>
          </a:p>
        </p:txBody>
      </p:sp>
      <p:sp>
        <p:nvSpPr>
          <p:cNvPr id="6" name="内容占位符 1"/>
          <p:cNvSpPr txBox="1">
            <a:spLocks/>
          </p:cNvSpPr>
          <p:nvPr/>
        </p:nvSpPr>
        <p:spPr bwMode="auto">
          <a:xfrm>
            <a:off x="360854" y="4430079"/>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根据图片可知，小女孩正在擦桌子</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clean the table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。句意为</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请擦一下桌子。</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好的</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3544841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98425"/>
            <a:ext cx="11485848" cy="3323987"/>
          </a:xfrm>
        </p:spPr>
        <p:txBody>
          <a:bodyPr/>
          <a:lstStyle/>
          <a:p>
            <a:pPr algn="ctr" hangingPunct="0">
              <a:spcAft>
                <a:spcPts val="0"/>
              </a:spcAft>
            </a:pP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read</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 table</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 cook</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 hamster</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E. tart</a:t>
            </a:r>
            <a:endPar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endPar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4</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—Have a </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please. —Thank you</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550590" y="2060848"/>
            <a:ext cx="11046571" cy="1584176"/>
          </a:xfrm>
          <a:prstGeom prst="rect">
            <a:avLst/>
          </a:prstGeom>
        </p:spPr>
      </p:pic>
      <p:sp>
        <p:nvSpPr>
          <p:cNvPr id="4" name="矩形 3"/>
          <p:cNvSpPr/>
          <p:nvPr/>
        </p:nvSpPr>
        <p:spPr bwMode="auto">
          <a:xfrm>
            <a:off x="2206774" y="1340768"/>
            <a:ext cx="7920880" cy="576064"/>
          </a:xfrm>
          <a:prstGeom prst="rect">
            <a:avLst/>
          </a:prstGeom>
          <a:noFill/>
          <a:ln w="19050" algn="ctr">
            <a:solidFill>
              <a:srgbClr val="003300"/>
            </a:solidFill>
            <a:miter lim="800000"/>
          </a:ln>
        </p:spPr>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just">
              <a:spcAft>
                <a:spcPts val="0"/>
              </a:spcAft>
            </a:pPr>
            <a:endParaRPr lang="zh-CN" altLang="en-US" sz="2800" kern="100" dirty="0" smtClean="0">
              <a:solidFill>
                <a:srgbClr val="FF0000"/>
              </a:solidFill>
            </a:endParaRPr>
          </a:p>
        </p:txBody>
      </p:sp>
      <p:sp>
        <p:nvSpPr>
          <p:cNvPr id="5" name="内容占位符 2"/>
          <p:cNvSpPr txBox="1">
            <a:spLocks/>
          </p:cNvSpPr>
          <p:nvPr/>
        </p:nvSpPr>
        <p:spPr bwMode="auto">
          <a:xfrm>
            <a:off x="360854" y="4502087"/>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根据图片可知，这是一个蛋挞</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tart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。句意为：</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请吃个蛋挞吧。</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谢谢你</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E</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6" name="文本框 5"/>
          <p:cNvSpPr txBox="1"/>
          <p:nvPr/>
        </p:nvSpPr>
        <p:spPr>
          <a:xfrm>
            <a:off x="2812257" y="3861048"/>
            <a:ext cx="423514" cy="523220"/>
          </a:xfrm>
          <a:prstGeom prst="rect">
            <a:avLst/>
          </a:prstGeom>
          <a:noFill/>
        </p:spPr>
        <p:txBody>
          <a:bodyPr wrap="none" rtlCol="0">
            <a:spAutoFit/>
          </a:bodyPr>
          <a:lstStyle/>
          <a:p>
            <a:pPr algn="ctr"/>
            <a:r>
              <a:rPr lang="en-US" altLang="zh-CN">
                <a:ea typeface="楷体" panose="02010609060101010101" pitchFamily="49" charset="-122"/>
              </a:rPr>
              <a:t>E</a:t>
            </a:r>
            <a:endParaRPr lang="zh-CN" altLang="en-US" sz="2800" b="1" kern="100">
              <a:solidFill>
                <a:srgbClr val="FF0000"/>
              </a:solidFill>
              <a:cs typeface="Times New Roman" panose="02020603050405020304" pitchFamily="18" charset="0"/>
            </a:endParaRPr>
          </a:p>
        </p:txBody>
      </p:sp>
    </p:spTree>
    <p:extLst>
      <p:ext uri="{BB962C8B-B14F-4D97-AF65-F5344CB8AC3E}">
        <p14:creationId xmlns:p14="http://schemas.microsoft.com/office/powerpoint/2010/main" val="1095833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23987"/>
          </a:xfrm>
        </p:spPr>
        <p:txBody>
          <a:bodyPr/>
          <a:lstStyle/>
          <a:p>
            <a:pPr algn="ctr" hangingPunct="0">
              <a:spcAft>
                <a:spcPts val="0"/>
              </a:spcAft>
            </a:pP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听 力 部 分</a:t>
            </a:r>
            <a:r>
              <a:rPr lang="zh-CN"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AEEF"/>
                </a:solidFill>
                <a:latin typeface="Times New Roman" panose="02020603050405020304" pitchFamily="18" charset="0"/>
                <a:ea typeface="楷体" panose="02010609060101010101" pitchFamily="49" charset="-122"/>
                <a:cs typeface="Times New Roman" panose="02020603050405020304" pitchFamily="18" charset="0"/>
              </a:rPr>
              <a:t>40</a:t>
            </a:r>
            <a:r>
              <a:rPr lang="zh-CN" altLang="zh-CN">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听录音</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选出与所听内容相符的图片。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4752975" algn="l"/>
                <a:tab pos="7978775" algn="l"/>
                <a:tab pos="986155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 A.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4752975" algn="l"/>
                <a:tab pos="7978775" algn="l"/>
                <a:tab pos="9861550"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752975" algn="l"/>
                <a:tab pos="7978775" algn="l"/>
                <a:tab pos="986155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 A. 	B.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C</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qq252a.jpg" descr="id:2147489764;FounderCES"/>
          <p:cNvPicPr/>
          <p:nvPr/>
        </p:nvPicPr>
        <p:blipFill>
          <a:blip r:embed="rId2"/>
          <a:stretch>
            <a:fillRect/>
          </a:stretch>
        </p:blipFill>
        <p:spPr>
          <a:xfrm>
            <a:off x="2710830" y="2132856"/>
            <a:ext cx="884465" cy="864096"/>
          </a:xfrm>
          <a:prstGeom prst="rect">
            <a:avLst/>
          </a:prstGeom>
        </p:spPr>
      </p:pic>
      <p:pic>
        <p:nvPicPr>
          <p:cNvPr id="4" name="qq252b.jpg" descr="id:2147489771;FounderCES"/>
          <p:cNvPicPr/>
          <p:nvPr/>
        </p:nvPicPr>
        <p:blipFill>
          <a:blip r:embed="rId3"/>
          <a:stretch>
            <a:fillRect/>
          </a:stretch>
        </p:blipFill>
        <p:spPr>
          <a:xfrm>
            <a:off x="5807174" y="2132856"/>
            <a:ext cx="568752" cy="879764"/>
          </a:xfrm>
          <a:prstGeom prst="rect">
            <a:avLst/>
          </a:prstGeom>
        </p:spPr>
      </p:pic>
      <p:pic>
        <p:nvPicPr>
          <p:cNvPr id="5" name="tb45.jpg" descr="id:2147489778;FounderCES"/>
          <p:cNvPicPr/>
          <p:nvPr/>
        </p:nvPicPr>
        <p:blipFill>
          <a:blip r:embed="rId4"/>
          <a:stretch>
            <a:fillRect/>
          </a:stretch>
        </p:blipFill>
        <p:spPr>
          <a:xfrm>
            <a:off x="9047534" y="1916832"/>
            <a:ext cx="886815" cy="886815"/>
          </a:xfrm>
          <a:prstGeom prst="rect">
            <a:avLst/>
          </a:prstGeom>
        </p:spPr>
      </p:pic>
      <p:pic>
        <p:nvPicPr>
          <p:cNvPr id="6" name="qq253a.jpg" descr="id:2147489785;FounderCES"/>
          <p:cNvPicPr/>
          <p:nvPr/>
        </p:nvPicPr>
        <p:blipFill>
          <a:blip r:embed="rId5"/>
          <a:stretch>
            <a:fillRect/>
          </a:stretch>
        </p:blipFill>
        <p:spPr>
          <a:xfrm>
            <a:off x="2782838" y="3429000"/>
            <a:ext cx="973455" cy="718820"/>
          </a:xfrm>
          <a:prstGeom prst="rect">
            <a:avLst/>
          </a:prstGeom>
        </p:spPr>
      </p:pic>
      <p:pic>
        <p:nvPicPr>
          <p:cNvPr id="7" name="qq253b.jpg" descr="id:2147489792;FounderCES"/>
          <p:cNvPicPr/>
          <p:nvPr/>
        </p:nvPicPr>
        <p:blipFill>
          <a:blip r:embed="rId6"/>
          <a:stretch>
            <a:fillRect/>
          </a:stretch>
        </p:blipFill>
        <p:spPr>
          <a:xfrm>
            <a:off x="5807174" y="3504808"/>
            <a:ext cx="952500" cy="716280"/>
          </a:xfrm>
          <a:prstGeom prst="rect">
            <a:avLst/>
          </a:prstGeom>
        </p:spPr>
      </p:pic>
      <p:pic>
        <p:nvPicPr>
          <p:cNvPr id="8" name="tb46.jpg" descr="id:2147489799;FounderCES"/>
          <p:cNvPicPr/>
          <p:nvPr/>
        </p:nvPicPr>
        <p:blipFill>
          <a:blip r:embed="rId7"/>
          <a:stretch>
            <a:fillRect/>
          </a:stretch>
        </p:blipFill>
        <p:spPr>
          <a:xfrm>
            <a:off x="8975526" y="3429000"/>
            <a:ext cx="664210" cy="716280"/>
          </a:xfrm>
          <a:prstGeom prst="rect">
            <a:avLst/>
          </a:prstGeom>
        </p:spPr>
      </p:pic>
      <p:sp>
        <p:nvSpPr>
          <p:cNvPr id="9" name="矩形 8"/>
          <p:cNvSpPr/>
          <p:nvPr/>
        </p:nvSpPr>
        <p:spPr>
          <a:xfrm>
            <a:off x="10127654" y="2060848"/>
            <a:ext cx="1181734" cy="523220"/>
          </a:xfrm>
          <a:prstGeom prst="rect">
            <a:avLst/>
          </a:prstGeom>
        </p:spPr>
        <p:txBody>
          <a:bodyPr wrap="none">
            <a:spAutoFit/>
          </a:bodyPr>
          <a:lstStyle/>
          <a:p>
            <a:r>
              <a:rPr lang="en-US" altLang="zh-CN">
                <a:solidFill>
                  <a:srgbClr val="ED028C"/>
                </a:solidFill>
                <a:ea typeface="楷体" panose="02010609060101010101" pitchFamily="49" charset="-122"/>
              </a:rPr>
              <a:t>doctor</a:t>
            </a:r>
            <a:endParaRPr lang="zh-CN" altLang="en-US"/>
          </a:p>
        </p:txBody>
      </p:sp>
      <p:sp>
        <p:nvSpPr>
          <p:cNvPr id="10" name="文本框 9"/>
          <p:cNvSpPr txBox="1"/>
          <p:nvPr/>
        </p:nvSpPr>
        <p:spPr>
          <a:xfrm>
            <a:off x="982638" y="2132856"/>
            <a:ext cx="444352" cy="523220"/>
          </a:xfrm>
          <a:prstGeom prst="rect">
            <a:avLst/>
          </a:prstGeom>
          <a:noFill/>
        </p:spPr>
        <p:txBody>
          <a:bodyPr wrap="none" rtlCol="0">
            <a:spAutoFit/>
          </a:bodyPr>
          <a:lstStyle/>
          <a:p>
            <a:pPr algn="ctr"/>
            <a:r>
              <a:rPr lang="en-US" altLang="zh-CN">
                <a:ea typeface="楷体" panose="02010609060101010101" pitchFamily="49" charset="-122"/>
              </a:rPr>
              <a:t>A</a:t>
            </a:r>
            <a:endParaRPr lang="zh-CN" altLang="en-US" sz="2800" b="1" kern="100">
              <a:solidFill>
                <a:srgbClr val="FF0000"/>
              </a:solidFill>
              <a:cs typeface="Times New Roman" panose="02020603050405020304" pitchFamily="18" charset="0"/>
            </a:endParaRPr>
          </a:p>
        </p:txBody>
      </p:sp>
      <p:sp>
        <p:nvSpPr>
          <p:cNvPr id="11" name="文本框 10"/>
          <p:cNvSpPr txBox="1"/>
          <p:nvPr/>
        </p:nvSpPr>
        <p:spPr>
          <a:xfrm>
            <a:off x="10215074" y="3501008"/>
            <a:ext cx="883576" cy="523220"/>
          </a:xfrm>
          <a:prstGeom prst="rect">
            <a:avLst/>
          </a:prstGeom>
          <a:noFill/>
        </p:spPr>
        <p:txBody>
          <a:bodyPr wrap="none" rtlCol="0">
            <a:spAutoFit/>
          </a:bodyPr>
          <a:lstStyle/>
          <a:p>
            <a:pPr algn="ctr"/>
            <a:r>
              <a:rPr lang="en-US" altLang="zh-CN">
                <a:solidFill>
                  <a:srgbClr val="ED028C"/>
                </a:solidFill>
                <a:ea typeface="楷体" panose="02010609060101010101" pitchFamily="49" charset="-122"/>
              </a:rPr>
              <a:t>desk</a:t>
            </a:r>
            <a:endParaRPr lang="zh-CN" altLang="en-US" sz="2800" b="1" kern="100">
              <a:solidFill>
                <a:srgbClr val="FF0000"/>
              </a:solidFill>
              <a:cs typeface="Times New Roman" panose="02020603050405020304" pitchFamily="18" charset="0"/>
            </a:endParaRPr>
          </a:p>
        </p:txBody>
      </p:sp>
      <p:sp>
        <p:nvSpPr>
          <p:cNvPr id="12" name="文本框 11"/>
          <p:cNvSpPr txBox="1"/>
          <p:nvPr/>
        </p:nvSpPr>
        <p:spPr>
          <a:xfrm>
            <a:off x="982638" y="3429000"/>
            <a:ext cx="423514" cy="523220"/>
          </a:xfrm>
          <a:prstGeom prst="rect">
            <a:avLst/>
          </a:prstGeom>
          <a:noFill/>
        </p:spPr>
        <p:txBody>
          <a:bodyPr wrap="none" rtlCol="0">
            <a:spAutoFit/>
          </a:bodyPr>
          <a:lstStyle/>
          <a:p>
            <a:pPr algn="ctr"/>
            <a:r>
              <a:rPr lang="en-US" altLang="zh-CN">
                <a:ea typeface="楷体" panose="02010609060101010101" pitchFamily="49" charset="-122"/>
              </a:rPr>
              <a:t>B</a:t>
            </a:r>
            <a:endParaRPr lang="zh-CN" altLang="en-US" sz="2800" b="1" kern="100">
              <a:solidFill>
                <a:srgbClr val="FF0000"/>
              </a:solidFill>
              <a:cs typeface="Times New Roman" panose="02020603050405020304" pitchFamily="18" charset="0"/>
            </a:endParaRPr>
          </a:p>
        </p:txBody>
      </p:sp>
    </p:spTree>
    <p:extLst>
      <p:ext uri="{BB962C8B-B14F-4D97-AF65-F5344CB8AC3E}">
        <p14:creationId xmlns:p14="http://schemas.microsoft.com/office/powerpoint/2010/main" val="967848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98425"/>
            <a:ext cx="11485848" cy="3323987"/>
          </a:xfrm>
        </p:spPr>
        <p:txBody>
          <a:bodyPr/>
          <a:lstStyle/>
          <a:p>
            <a:pPr algn="ctr" hangingPunct="0">
              <a:spcAft>
                <a:spcPts val="0"/>
              </a:spcAft>
            </a:pP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read</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 table</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 cook</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 hamster</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E. tart</a:t>
            </a:r>
            <a:endPar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endPar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5</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My dad is tall. He is a </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550590" y="2060848"/>
            <a:ext cx="11046571" cy="1584176"/>
          </a:xfrm>
          <a:prstGeom prst="rect">
            <a:avLst/>
          </a:prstGeom>
        </p:spPr>
      </p:pic>
      <p:sp>
        <p:nvSpPr>
          <p:cNvPr id="4" name="矩形 3"/>
          <p:cNvSpPr/>
          <p:nvPr/>
        </p:nvSpPr>
        <p:spPr bwMode="auto">
          <a:xfrm>
            <a:off x="2206774" y="1340768"/>
            <a:ext cx="7920880" cy="576064"/>
          </a:xfrm>
          <a:prstGeom prst="rect">
            <a:avLst/>
          </a:prstGeom>
          <a:noFill/>
          <a:ln w="19050" algn="ctr">
            <a:solidFill>
              <a:srgbClr val="003300"/>
            </a:solidFill>
            <a:miter lim="800000"/>
          </a:ln>
        </p:spPr>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just">
              <a:spcAft>
                <a:spcPts val="0"/>
              </a:spcAft>
            </a:pPr>
            <a:endParaRPr lang="zh-CN" altLang="en-US" sz="2800" kern="100" dirty="0" smtClean="0">
              <a:solidFill>
                <a:srgbClr val="FF0000"/>
              </a:solidFill>
            </a:endParaRPr>
          </a:p>
        </p:txBody>
      </p:sp>
      <p:sp>
        <p:nvSpPr>
          <p:cNvPr id="5" name="文本框 4"/>
          <p:cNvSpPr txBox="1"/>
          <p:nvPr/>
        </p:nvSpPr>
        <p:spPr>
          <a:xfrm>
            <a:off x="4439022" y="3861048"/>
            <a:ext cx="444352" cy="523220"/>
          </a:xfrm>
          <a:prstGeom prst="rect">
            <a:avLst/>
          </a:prstGeom>
          <a:noFill/>
        </p:spPr>
        <p:txBody>
          <a:bodyPr wrap="none" rtlCol="0">
            <a:spAutoFit/>
          </a:bodyPr>
          <a:lstStyle/>
          <a:p>
            <a:pPr algn="ctr"/>
            <a:r>
              <a:rPr lang="en-US" altLang="zh-CN">
                <a:ea typeface="楷体" panose="02010609060101010101" pitchFamily="49" charset="-122"/>
              </a:rPr>
              <a:t>C</a:t>
            </a:r>
            <a:endParaRPr lang="zh-CN" altLang="en-US" sz="2800" b="1" kern="100">
              <a:solidFill>
                <a:srgbClr val="FF0000"/>
              </a:solidFill>
              <a:cs typeface="Times New Roman" panose="02020603050405020304" pitchFamily="18" charset="0"/>
            </a:endParaRPr>
          </a:p>
        </p:txBody>
      </p:sp>
      <p:sp>
        <p:nvSpPr>
          <p:cNvPr id="6" name="内容占位符 3"/>
          <p:cNvSpPr txBox="1">
            <a:spLocks/>
          </p:cNvSpPr>
          <p:nvPr/>
        </p:nvSpPr>
        <p:spPr bwMode="auto">
          <a:xfrm>
            <a:off x="360854" y="4430079"/>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根据图片可知，这是一位厨师</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cook</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。句意为：</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我的爸爸很高。他是一名厨师</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31427150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78168"/>
            <a:ext cx="11485848" cy="2677656"/>
          </a:xfrm>
        </p:spPr>
        <p:txBody>
          <a:bodyPr/>
          <a:lstStyle/>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九、 根据图片提示</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判断句子正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F</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 He is a farmer.</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 These are pumpkins.</a:t>
            </a:r>
            <a:endParaRPr lang="zh-CN" alt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qq232.jpg" descr="id:2147490062;FounderCES"/>
          <p:cNvPicPr/>
          <p:nvPr/>
        </p:nvPicPr>
        <p:blipFill>
          <a:blip r:embed="rId2"/>
          <a:stretch>
            <a:fillRect/>
          </a:stretch>
        </p:blipFill>
        <p:spPr>
          <a:xfrm>
            <a:off x="2278782" y="1844824"/>
            <a:ext cx="1397262" cy="1296144"/>
          </a:xfrm>
          <a:prstGeom prst="rect">
            <a:avLst/>
          </a:prstGeom>
        </p:spPr>
      </p:pic>
      <p:pic>
        <p:nvPicPr>
          <p:cNvPr id="4" name="qq233.jpg" descr="id:2147490069;FounderCES"/>
          <p:cNvPicPr/>
          <p:nvPr/>
        </p:nvPicPr>
        <p:blipFill>
          <a:blip r:embed="rId3"/>
          <a:stretch>
            <a:fillRect/>
          </a:stretch>
        </p:blipFill>
        <p:spPr>
          <a:xfrm>
            <a:off x="6887294" y="1916832"/>
            <a:ext cx="1735086" cy="1296144"/>
          </a:xfrm>
          <a:prstGeom prst="rect">
            <a:avLst/>
          </a:prstGeom>
        </p:spPr>
      </p:pic>
      <p:sp>
        <p:nvSpPr>
          <p:cNvPr id="5" name="文本框 4"/>
          <p:cNvSpPr txBox="1"/>
          <p:nvPr/>
        </p:nvSpPr>
        <p:spPr>
          <a:xfrm>
            <a:off x="1054646" y="3212976"/>
            <a:ext cx="423514" cy="523220"/>
          </a:xfrm>
          <a:prstGeom prst="rect">
            <a:avLst/>
          </a:prstGeom>
          <a:noFill/>
        </p:spPr>
        <p:txBody>
          <a:bodyPr wrap="none" rtlCol="0">
            <a:spAutoFit/>
          </a:bodyPr>
          <a:lstStyle/>
          <a:p>
            <a:pPr algn="ctr"/>
            <a:r>
              <a:rPr lang="en-US" altLang="zh-CN">
                <a:ea typeface="楷体" panose="02010609060101010101" pitchFamily="49" charset="-122"/>
              </a:rPr>
              <a:t>T</a:t>
            </a:r>
            <a:endParaRPr lang="zh-CN" altLang="en-US" sz="2800" b="1" kern="100">
              <a:solidFill>
                <a:srgbClr val="FF0000"/>
              </a:solidFill>
              <a:cs typeface="Times New Roman" panose="02020603050405020304" pitchFamily="18" charset="0"/>
            </a:endParaRPr>
          </a:p>
        </p:txBody>
      </p:sp>
      <p:sp>
        <p:nvSpPr>
          <p:cNvPr id="6" name="内容占位符 1"/>
          <p:cNvSpPr txBox="1">
            <a:spLocks/>
          </p:cNvSpPr>
          <p:nvPr/>
        </p:nvSpPr>
        <p:spPr bwMode="auto">
          <a:xfrm>
            <a:off x="514014" y="3700189"/>
            <a:ext cx="1148584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1</a:t>
            </a:r>
            <a:r>
              <a:rPr lang="en-US" altLang="zh-CN" b="1" smtClean="0">
                <a:solidFill>
                  <a:srgbClr val="FF0000"/>
                </a:solidFill>
                <a:latin typeface="+mn-ea"/>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句意为</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他是一名农民</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，与图片相符。故填</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2</a:t>
            </a:r>
            <a:r>
              <a:rPr lang="en-US" altLang="zh-CN" b="1" smtClean="0">
                <a:solidFill>
                  <a:srgbClr val="FF0000"/>
                </a:solidFill>
                <a:latin typeface="+mn-ea"/>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句意为</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这些是南瓜</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，与图片橙子不相符。故填</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F</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7" name="文本框 6"/>
          <p:cNvSpPr txBox="1"/>
          <p:nvPr/>
        </p:nvSpPr>
        <p:spPr>
          <a:xfrm>
            <a:off x="5951190" y="3212976"/>
            <a:ext cx="404278" cy="523220"/>
          </a:xfrm>
          <a:prstGeom prst="rect">
            <a:avLst/>
          </a:prstGeom>
          <a:noFill/>
        </p:spPr>
        <p:txBody>
          <a:bodyPr wrap="none" rtlCol="0">
            <a:spAutoFit/>
          </a:bodyPr>
          <a:lstStyle/>
          <a:p>
            <a:pPr algn="ctr"/>
            <a:r>
              <a:rPr lang="en-US" altLang="zh-CN">
                <a:ea typeface="楷体" panose="02010609060101010101" pitchFamily="49" charset="-122"/>
              </a:rPr>
              <a:t>F</a:t>
            </a:r>
            <a:endParaRPr lang="zh-CN" altLang="en-US" sz="2800" b="1" kern="100">
              <a:solidFill>
                <a:srgbClr val="FF0000"/>
              </a:solidFill>
              <a:cs typeface="Times New Roman" panose="02020603050405020304" pitchFamily="18" charset="0"/>
            </a:endParaRPr>
          </a:p>
        </p:txBody>
      </p:sp>
    </p:spTree>
    <p:extLst>
      <p:ext uri="{BB962C8B-B14F-4D97-AF65-F5344CB8AC3E}">
        <p14:creationId xmlns:p14="http://schemas.microsoft.com/office/powerpoint/2010/main" val="2898030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889517"/>
            <a:ext cx="11485848" cy="738664"/>
          </a:xfrm>
        </p:spPr>
        <p:txBody>
          <a:bodyPr/>
          <a:lstStyle/>
          <a:p>
            <a:pPr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3. My uncle is tall.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4. I have a cat.</a:t>
            </a:r>
            <a:endParaRPr lang="zh-CN" alt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qq235.jpg" descr="id:2147490083;FounderCES"/>
          <p:cNvPicPr/>
          <p:nvPr/>
        </p:nvPicPr>
        <p:blipFill>
          <a:blip r:embed="rId2"/>
          <a:stretch>
            <a:fillRect/>
          </a:stretch>
        </p:blipFill>
        <p:spPr>
          <a:xfrm>
            <a:off x="8039422" y="1323925"/>
            <a:ext cx="1227939" cy="1527502"/>
          </a:xfrm>
          <a:prstGeom prst="rect">
            <a:avLst/>
          </a:prstGeom>
        </p:spPr>
      </p:pic>
      <p:pic>
        <p:nvPicPr>
          <p:cNvPr id="4" name="qq234.jpg" descr="id:2147490076;FounderCES"/>
          <p:cNvPicPr/>
          <p:nvPr/>
        </p:nvPicPr>
        <p:blipFill>
          <a:blip r:embed="rId3"/>
          <a:stretch>
            <a:fillRect/>
          </a:stretch>
        </p:blipFill>
        <p:spPr>
          <a:xfrm>
            <a:off x="2566814" y="1313989"/>
            <a:ext cx="792088" cy="1522104"/>
          </a:xfrm>
          <a:prstGeom prst="rect">
            <a:avLst/>
          </a:prstGeom>
        </p:spPr>
      </p:pic>
      <p:sp>
        <p:nvSpPr>
          <p:cNvPr id="5" name="内容占位符 2"/>
          <p:cNvSpPr txBox="1">
            <a:spLocks/>
          </p:cNvSpPr>
          <p:nvPr/>
        </p:nvSpPr>
        <p:spPr bwMode="auto">
          <a:xfrm>
            <a:off x="514014" y="3556173"/>
            <a:ext cx="1148584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3</a:t>
            </a:r>
            <a:r>
              <a:rPr lang="en-US" altLang="zh-CN" b="1" smtClean="0">
                <a:solidFill>
                  <a:srgbClr val="FF0000"/>
                </a:solidFill>
                <a:latin typeface="+mn-ea"/>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句意为</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我的叔叔很高</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，与图片相符。故填</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4</a:t>
            </a:r>
            <a:r>
              <a:rPr lang="en-US" altLang="zh-CN" b="1" smtClean="0">
                <a:solidFill>
                  <a:srgbClr val="FF0000"/>
                </a:solidFill>
                <a:latin typeface="+mn-ea"/>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句意为</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我有一只猫</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，与图片狗不符。故填</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F</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6" name="文本框 5"/>
          <p:cNvSpPr txBox="1"/>
          <p:nvPr/>
        </p:nvSpPr>
        <p:spPr>
          <a:xfrm>
            <a:off x="982638" y="3032953"/>
            <a:ext cx="423514" cy="523220"/>
          </a:xfrm>
          <a:prstGeom prst="rect">
            <a:avLst/>
          </a:prstGeom>
          <a:noFill/>
        </p:spPr>
        <p:txBody>
          <a:bodyPr wrap="none" rtlCol="0">
            <a:spAutoFit/>
          </a:bodyPr>
          <a:lstStyle/>
          <a:p>
            <a:pPr algn="ctr"/>
            <a:r>
              <a:rPr lang="en-US" altLang="zh-CN">
                <a:ea typeface="楷体" panose="02010609060101010101" pitchFamily="49" charset="-122"/>
                <a:cs typeface="Times New Roman" panose="02020603050405020304" pitchFamily="18" charset="0"/>
              </a:rPr>
              <a:t>T</a:t>
            </a:r>
            <a:endParaRPr lang="zh-CN" altLang="en-US" sz="2800" b="1" kern="100">
              <a:solidFill>
                <a:srgbClr val="FF0000"/>
              </a:solidFill>
              <a:cs typeface="Times New Roman" panose="02020603050405020304" pitchFamily="18" charset="0"/>
            </a:endParaRPr>
          </a:p>
        </p:txBody>
      </p:sp>
      <p:sp>
        <p:nvSpPr>
          <p:cNvPr id="7" name="文本框 6"/>
          <p:cNvSpPr txBox="1"/>
          <p:nvPr/>
        </p:nvSpPr>
        <p:spPr>
          <a:xfrm>
            <a:off x="7103318" y="2980109"/>
            <a:ext cx="404278" cy="523220"/>
          </a:xfrm>
          <a:prstGeom prst="rect">
            <a:avLst/>
          </a:prstGeom>
          <a:noFill/>
        </p:spPr>
        <p:txBody>
          <a:bodyPr wrap="none" rtlCol="0">
            <a:spAutoFit/>
          </a:bodyPr>
          <a:lstStyle/>
          <a:p>
            <a:pPr algn="ctr"/>
            <a:r>
              <a:rPr lang="en-US" altLang="zh-CN">
                <a:ea typeface="楷体" panose="02010609060101010101" pitchFamily="49" charset="-122"/>
                <a:cs typeface="Times New Roman" panose="02020603050405020304" pitchFamily="18" charset="0"/>
              </a:rPr>
              <a:t>F</a:t>
            </a:r>
            <a:endParaRPr lang="zh-CN" altLang="en-US" sz="2800" b="1" kern="100">
              <a:solidFill>
                <a:srgbClr val="FF0000"/>
              </a:solidFill>
              <a:cs typeface="Times New Roman" panose="02020603050405020304" pitchFamily="18" charset="0"/>
            </a:endParaRPr>
          </a:p>
        </p:txBody>
      </p:sp>
    </p:spTree>
    <p:extLst>
      <p:ext uri="{BB962C8B-B14F-4D97-AF65-F5344CB8AC3E}">
        <p14:creationId xmlns:p14="http://schemas.microsoft.com/office/powerpoint/2010/main" val="3706812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690336"/>
            <a:ext cx="11485848" cy="738664"/>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5. Clean the door, please.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6. I have a giraffe.</a:t>
            </a:r>
            <a:endParaRPr lang="zh-CN" alt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bt42.jpg" descr="id:2147490090;FounderCES"/>
          <p:cNvPicPr/>
          <p:nvPr/>
        </p:nvPicPr>
        <p:blipFill>
          <a:blip r:embed="rId2"/>
          <a:stretch>
            <a:fillRect/>
          </a:stretch>
        </p:blipFill>
        <p:spPr>
          <a:xfrm>
            <a:off x="2926854" y="1052736"/>
            <a:ext cx="827777" cy="1728192"/>
          </a:xfrm>
          <a:prstGeom prst="rect">
            <a:avLst/>
          </a:prstGeom>
        </p:spPr>
      </p:pic>
      <p:pic>
        <p:nvPicPr>
          <p:cNvPr id="4" name="qq239.jpg" descr="id:2147490097;FounderCES"/>
          <p:cNvPicPr/>
          <p:nvPr/>
        </p:nvPicPr>
        <p:blipFill>
          <a:blip r:embed="rId3"/>
          <a:stretch>
            <a:fillRect/>
          </a:stretch>
        </p:blipFill>
        <p:spPr>
          <a:xfrm>
            <a:off x="7967414" y="1268760"/>
            <a:ext cx="1474888" cy="1368152"/>
          </a:xfrm>
          <a:prstGeom prst="rect">
            <a:avLst/>
          </a:prstGeom>
        </p:spPr>
      </p:pic>
      <p:sp>
        <p:nvSpPr>
          <p:cNvPr id="5" name="内容占位符 3"/>
          <p:cNvSpPr txBox="1">
            <a:spLocks/>
          </p:cNvSpPr>
          <p:nvPr/>
        </p:nvSpPr>
        <p:spPr bwMode="auto">
          <a:xfrm>
            <a:off x="514014" y="3412157"/>
            <a:ext cx="1148584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5</a:t>
            </a:r>
            <a:r>
              <a:rPr lang="en-US" altLang="zh-CN" b="1" smtClean="0">
                <a:solidFill>
                  <a:srgbClr val="FF0000"/>
                </a:solidFill>
                <a:latin typeface="+mn-ea"/>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句意为</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请擦一下门</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，与图片相符。故填</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6</a:t>
            </a:r>
            <a:r>
              <a:rPr lang="en-US" altLang="zh-CN" b="1" smtClean="0">
                <a:solidFill>
                  <a:srgbClr val="FF0000"/>
                </a:solidFill>
                <a:latin typeface="+mn-ea"/>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句意为</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我有一只长颈鹿</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，与图片兔子不符。故填</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F</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6" name="文本框 5"/>
          <p:cNvSpPr txBox="1"/>
          <p:nvPr/>
        </p:nvSpPr>
        <p:spPr>
          <a:xfrm>
            <a:off x="982638" y="2780928"/>
            <a:ext cx="423514" cy="523220"/>
          </a:xfrm>
          <a:prstGeom prst="rect">
            <a:avLst/>
          </a:prstGeom>
          <a:noFill/>
        </p:spPr>
        <p:txBody>
          <a:bodyPr wrap="none" rtlCol="0">
            <a:spAutoFit/>
          </a:bodyPr>
          <a:lstStyle/>
          <a:p>
            <a:pPr algn="ctr"/>
            <a:r>
              <a:rPr lang="en-US" altLang="zh-CN">
                <a:ea typeface="楷体" panose="02010609060101010101" pitchFamily="49" charset="-122"/>
                <a:cs typeface="Times New Roman" panose="02020603050405020304" pitchFamily="18" charset="0"/>
              </a:rPr>
              <a:t>T</a:t>
            </a:r>
            <a:endParaRPr lang="zh-CN" altLang="en-US" sz="2800" b="1" kern="100">
              <a:solidFill>
                <a:srgbClr val="FF0000"/>
              </a:solidFill>
              <a:cs typeface="Times New Roman" panose="02020603050405020304" pitchFamily="18" charset="0"/>
            </a:endParaRPr>
          </a:p>
        </p:txBody>
      </p:sp>
      <p:sp>
        <p:nvSpPr>
          <p:cNvPr id="7" name="文本框 6"/>
          <p:cNvSpPr txBox="1"/>
          <p:nvPr/>
        </p:nvSpPr>
        <p:spPr>
          <a:xfrm>
            <a:off x="7347112" y="2833772"/>
            <a:ext cx="404278" cy="523220"/>
          </a:xfrm>
          <a:prstGeom prst="rect">
            <a:avLst/>
          </a:prstGeom>
          <a:noFill/>
        </p:spPr>
        <p:txBody>
          <a:bodyPr wrap="none" rtlCol="0">
            <a:spAutoFit/>
          </a:bodyPr>
          <a:lstStyle/>
          <a:p>
            <a:pPr algn="ctr"/>
            <a:r>
              <a:rPr lang="en-US" altLang="zh-CN">
                <a:ea typeface="楷体" panose="02010609060101010101" pitchFamily="49" charset="-122"/>
                <a:cs typeface="Times New Roman" panose="02020603050405020304" pitchFamily="18" charset="0"/>
              </a:rPr>
              <a:t>F</a:t>
            </a:r>
            <a:endParaRPr lang="zh-CN" altLang="en-US" sz="2800" b="1" kern="100">
              <a:solidFill>
                <a:srgbClr val="FF0000"/>
              </a:solidFill>
              <a:cs typeface="Times New Roman" panose="02020603050405020304" pitchFamily="18" charset="0"/>
            </a:endParaRPr>
          </a:p>
        </p:txBody>
      </p:sp>
    </p:spTree>
    <p:extLst>
      <p:ext uri="{BB962C8B-B14F-4D97-AF65-F5344CB8AC3E}">
        <p14:creationId xmlns:p14="http://schemas.microsoft.com/office/powerpoint/2010/main" val="257378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95585"/>
          </a:xfrm>
        </p:spPr>
        <p:txBody>
          <a:bodyPr/>
          <a:lstStyle/>
          <a:p>
            <a:pPr hangingPunct="0">
              <a:spcAft>
                <a:spcPts val="0"/>
              </a:spcAft>
            </a:pPr>
            <a:r>
              <a:rPr lang="zh-CN" altLang="zh-CN" sz="20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十、</a:t>
            </a:r>
            <a:r>
              <a:rPr lang="en-US" altLang="zh-CN" sz="2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0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000"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阅读</a:t>
            </a:r>
            <a:r>
              <a:rPr lang="zh-CN" altLang="zh-CN" sz="20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果果的动物图画书</a:t>
            </a:r>
            <a:r>
              <a:rPr lang="zh-CN" altLang="zh-CN" sz="2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sz="20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完成下列各题。</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16</a:t>
            </a:r>
            <a:r>
              <a:rPr lang="zh-CN" altLang="zh-CN" sz="2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图片 2"/>
          <p:cNvPicPr/>
          <p:nvPr/>
        </p:nvPicPr>
        <p:blipFill>
          <a:blip r:embed="rId2"/>
          <a:stretch>
            <a:fillRect/>
          </a:stretch>
        </p:blipFill>
        <p:spPr>
          <a:xfrm>
            <a:off x="982638" y="819414"/>
            <a:ext cx="2241392" cy="387036"/>
          </a:xfrm>
          <a:prstGeom prst="rect">
            <a:avLst/>
          </a:prstGeom>
        </p:spPr>
      </p:pic>
      <p:pic>
        <p:nvPicPr>
          <p:cNvPr id="4" name="sf111.jpg" descr="id:2147490118;FounderCES"/>
          <p:cNvPicPr/>
          <p:nvPr/>
        </p:nvPicPr>
        <p:blipFill>
          <a:blip r:embed="rId3"/>
          <a:stretch>
            <a:fillRect/>
          </a:stretch>
        </p:blipFill>
        <p:spPr>
          <a:xfrm>
            <a:off x="106514" y="1307881"/>
            <a:ext cx="4210542" cy="2978069"/>
          </a:xfrm>
          <a:prstGeom prst="rect">
            <a:avLst/>
          </a:prstGeom>
        </p:spPr>
      </p:pic>
      <p:sp>
        <p:nvSpPr>
          <p:cNvPr id="5" name="内容占位符 1"/>
          <p:cNvSpPr txBox="1">
            <a:spLocks/>
          </p:cNvSpPr>
          <p:nvPr/>
        </p:nvSpPr>
        <p:spPr bwMode="auto">
          <a:xfrm>
            <a:off x="4295006" y="1196752"/>
            <a:ext cx="11485848"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a:t>
            </a:r>
            <a:r>
              <a:rPr lang="zh-CN"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根据短文内容，判断句子正</a:t>
            </a:r>
            <a:r>
              <a:rPr lang="zh-CN"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T</a:t>
            </a:r>
            <a:r>
              <a:rPr lang="zh-CN"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误</a:t>
            </a:r>
            <a:r>
              <a:rPr lang="zh-CN"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F</a:t>
            </a:r>
            <a:r>
              <a:rPr lang="zh-CN"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12</a:t>
            </a:r>
            <a:r>
              <a:rPr lang="zh-CN" altLang="zh-CN" sz="20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 The elephant is big.</a:t>
            </a:r>
            <a:r>
              <a:rPr lang="zh-CN" altLang="zh-CN" sz="20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p>
          <a:p>
            <a:pPr eaLnBrk="1" hangingPunct="0">
              <a:spcAft>
                <a:spcPts val="0"/>
              </a:spcAft>
            </a:pPr>
            <a:endPar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 The fox has a small tail.</a:t>
            </a:r>
            <a:endParaRPr lang="zh-CN" altLang="zh-CN" sz="2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6" name="文本框 5"/>
          <p:cNvSpPr txBox="1"/>
          <p:nvPr/>
        </p:nvSpPr>
        <p:spPr>
          <a:xfrm>
            <a:off x="4701243" y="1714962"/>
            <a:ext cx="356188" cy="400110"/>
          </a:xfrm>
          <a:prstGeom prst="rect">
            <a:avLst/>
          </a:prstGeom>
          <a:noFill/>
        </p:spPr>
        <p:txBody>
          <a:bodyPr wrap="none" rtlCol="0">
            <a:spAutoFit/>
          </a:bodyPr>
          <a:lstStyle/>
          <a:p>
            <a:pPr algn="ctr"/>
            <a:r>
              <a:rPr lang="en-US" altLang="zh-CN" sz="2000" dirty="0"/>
              <a:t>T</a:t>
            </a:r>
            <a:endParaRPr lang="zh-CN" altLang="en-US" sz="2000" b="1" kern="100" dirty="0">
              <a:solidFill>
                <a:srgbClr val="FF0000"/>
              </a:solidFill>
              <a:cs typeface="Times New Roman" panose="02020603050405020304" pitchFamily="18" charset="0"/>
            </a:endParaRPr>
          </a:p>
        </p:txBody>
      </p:sp>
      <p:sp>
        <p:nvSpPr>
          <p:cNvPr id="7" name="内容占位符 4"/>
          <p:cNvSpPr txBox="1">
            <a:spLocks/>
          </p:cNvSpPr>
          <p:nvPr/>
        </p:nvSpPr>
        <p:spPr bwMode="auto">
          <a:xfrm>
            <a:off x="4412162" y="2132856"/>
            <a:ext cx="11485848"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sz="20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由文中句子</a:t>
            </a:r>
            <a:r>
              <a:rPr lang="en-US" altLang="zh-CN" sz="20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“It’s an elephant. It’s big.”</a:t>
            </a:r>
            <a:r>
              <a:rPr lang="zh-CN" altLang="zh-CN" sz="20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，可知，大象是大的，故填</a:t>
            </a:r>
            <a:r>
              <a:rPr lang="en-US" altLang="zh-CN" sz="20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T</a:t>
            </a:r>
            <a:r>
              <a:rPr lang="zh-CN" altLang="zh-CN" sz="20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2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8" name="文本框 7"/>
          <p:cNvSpPr txBox="1"/>
          <p:nvPr/>
        </p:nvSpPr>
        <p:spPr>
          <a:xfrm>
            <a:off x="4715671" y="2708920"/>
            <a:ext cx="341760" cy="400110"/>
          </a:xfrm>
          <a:prstGeom prst="rect">
            <a:avLst/>
          </a:prstGeom>
          <a:noFill/>
        </p:spPr>
        <p:txBody>
          <a:bodyPr wrap="none" rtlCol="0">
            <a:spAutoFit/>
          </a:bodyPr>
          <a:lstStyle/>
          <a:p>
            <a:pPr algn="ctr"/>
            <a:r>
              <a:rPr lang="en-US" altLang="zh-CN" sz="2000">
                <a:ea typeface="楷体" panose="02010609060101010101" pitchFamily="49" charset="-122"/>
              </a:rPr>
              <a:t>F</a:t>
            </a:r>
            <a:endParaRPr lang="zh-CN" altLang="en-US" sz="2000" b="1" kern="100">
              <a:solidFill>
                <a:srgbClr val="FF0000"/>
              </a:solidFill>
              <a:cs typeface="Times New Roman" panose="02020603050405020304" pitchFamily="18" charset="0"/>
            </a:endParaRPr>
          </a:p>
        </p:txBody>
      </p:sp>
      <p:sp>
        <p:nvSpPr>
          <p:cNvPr id="9" name="内容占位符 5"/>
          <p:cNvSpPr txBox="1">
            <a:spLocks/>
          </p:cNvSpPr>
          <p:nvPr/>
        </p:nvSpPr>
        <p:spPr bwMode="auto">
          <a:xfrm>
            <a:off x="4400330" y="3058791"/>
            <a:ext cx="7599532"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sz="20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由文中句子</a:t>
            </a:r>
            <a:r>
              <a:rPr lang="en-US" altLang="zh-CN" sz="20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“It’s a fox. It has a big tail.”</a:t>
            </a:r>
            <a:r>
              <a:rPr lang="zh-CN" altLang="zh-CN" sz="20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可知，狐狸有一条大尾巴</a:t>
            </a:r>
            <a:r>
              <a:rPr lang="zh-CN" altLang="zh-CN" sz="20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sz="20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sz="20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而</a:t>
            </a:r>
            <a:r>
              <a:rPr lang="zh-CN" altLang="zh-CN" sz="20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不是小尾巴，故填</a:t>
            </a:r>
            <a:r>
              <a:rPr lang="en-US" altLang="zh-CN" sz="20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F</a:t>
            </a:r>
            <a:r>
              <a:rPr lang="zh-CN" altLang="zh-CN" sz="20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2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10" name="内容占位符 1"/>
          <p:cNvSpPr txBox="1">
            <a:spLocks/>
          </p:cNvSpPr>
          <p:nvPr/>
        </p:nvSpPr>
        <p:spPr bwMode="auto">
          <a:xfrm>
            <a:off x="360854" y="4286756"/>
            <a:ext cx="11485848" cy="1418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3. The rabbit is white.	</a:t>
            </a:r>
            <a:endParaRPr lang="zh-CN" altLang="zh-CN" sz="20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endPar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4. The “</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is a dog.</a:t>
            </a:r>
            <a:endParaRPr lang="zh-CN" altLang="zh-CN" sz="2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11" name="文本框 10"/>
          <p:cNvSpPr txBox="1"/>
          <p:nvPr/>
        </p:nvSpPr>
        <p:spPr>
          <a:xfrm>
            <a:off x="766614" y="4372124"/>
            <a:ext cx="356188" cy="400110"/>
          </a:xfrm>
          <a:prstGeom prst="rect">
            <a:avLst/>
          </a:prstGeom>
          <a:noFill/>
        </p:spPr>
        <p:txBody>
          <a:bodyPr wrap="none" rtlCol="0">
            <a:spAutoFit/>
          </a:bodyPr>
          <a:lstStyle/>
          <a:p>
            <a:pPr algn="ctr"/>
            <a:r>
              <a:rPr lang="en-US" altLang="zh-CN" sz="2000"/>
              <a:t>T</a:t>
            </a:r>
            <a:endParaRPr lang="zh-CN" altLang="en-US" sz="2000" b="1" kern="100">
              <a:solidFill>
                <a:srgbClr val="FF0000"/>
              </a:solidFill>
              <a:cs typeface="Times New Roman" panose="02020603050405020304" pitchFamily="18" charset="0"/>
            </a:endParaRPr>
          </a:p>
        </p:txBody>
      </p:sp>
      <p:sp>
        <p:nvSpPr>
          <p:cNvPr id="12" name="内容占位符 6"/>
          <p:cNvSpPr txBox="1">
            <a:spLocks/>
          </p:cNvSpPr>
          <p:nvPr/>
        </p:nvSpPr>
        <p:spPr bwMode="auto">
          <a:xfrm>
            <a:off x="468866" y="4732164"/>
            <a:ext cx="11269824" cy="495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sz="20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由文中句子</a:t>
            </a:r>
            <a:r>
              <a:rPr lang="en-US" altLang="zh-CN" sz="20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“This rabbit has long ears and white fur.”</a:t>
            </a:r>
            <a:r>
              <a:rPr lang="zh-CN" altLang="zh-CN" sz="20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可知，兔子是白色的，故填</a:t>
            </a:r>
            <a:r>
              <a:rPr lang="en-US" altLang="zh-CN" sz="20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T</a:t>
            </a:r>
            <a:r>
              <a:rPr lang="zh-CN" altLang="zh-CN" sz="20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2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13" name="文本框 12"/>
          <p:cNvSpPr txBox="1"/>
          <p:nvPr/>
        </p:nvSpPr>
        <p:spPr>
          <a:xfrm>
            <a:off x="781712" y="5299355"/>
            <a:ext cx="341760" cy="400110"/>
          </a:xfrm>
          <a:prstGeom prst="rect">
            <a:avLst/>
          </a:prstGeom>
          <a:noFill/>
        </p:spPr>
        <p:txBody>
          <a:bodyPr wrap="none" rtlCol="0">
            <a:spAutoFit/>
          </a:bodyPr>
          <a:lstStyle/>
          <a:p>
            <a:pPr algn="ctr"/>
            <a:r>
              <a:rPr lang="en-US" altLang="zh-CN" sz="2000" dirty="0">
                <a:ea typeface="楷体" panose="02010609060101010101" pitchFamily="49" charset="-122"/>
              </a:rPr>
              <a:t>F</a:t>
            </a:r>
            <a:endParaRPr lang="zh-CN" altLang="en-US" sz="2000" b="1" kern="100" dirty="0">
              <a:solidFill>
                <a:srgbClr val="FF0000"/>
              </a:solidFill>
              <a:cs typeface="Times New Roman" panose="02020603050405020304" pitchFamily="18" charset="0"/>
            </a:endParaRPr>
          </a:p>
        </p:txBody>
      </p:sp>
      <p:sp>
        <p:nvSpPr>
          <p:cNvPr id="14" name="内容占位符 7"/>
          <p:cNvSpPr txBox="1">
            <a:spLocks/>
          </p:cNvSpPr>
          <p:nvPr/>
        </p:nvSpPr>
        <p:spPr bwMode="auto">
          <a:xfrm>
            <a:off x="444260" y="5741727"/>
            <a:ext cx="11449272" cy="495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sz="20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由文中句子</a:t>
            </a:r>
            <a:r>
              <a:rPr lang="en-US" altLang="zh-CN" sz="20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“It’s small. It can sing and fly.”</a:t>
            </a:r>
            <a:r>
              <a:rPr lang="zh-CN" altLang="zh-CN" sz="20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可知，</a:t>
            </a:r>
            <a:r>
              <a:rPr lang="en-US" altLang="zh-CN" sz="20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sz="20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处应是鸟类，故填</a:t>
            </a:r>
            <a:r>
              <a:rPr lang="en-US" altLang="zh-CN" sz="20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F</a:t>
            </a:r>
            <a:r>
              <a:rPr lang="zh-CN" altLang="zh-CN" sz="20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2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2760967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1" grpId="0"/>
      <p:bldP spid="12" grpId="0"/>
      <p:bldP spid="13" grpId="0"/>
      <p:bldP spid="1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a:stretch>
            <a:fillRect/>
          </a:stretch>
        </p:blipFill>
        <p:spPr>
          <a:xfrm>
            <a:off x="296441" y="980728"/>
            <a:ext cx="11487397" cy="5400600"/>
          </a:xfrm>
          <a:prstGeom prst="rect">
            <a:avLst/>
          </a:prstGeom>
        </p:spPr>
      </p:pic>
      <p:sp>
        <p:nvSpPr>
          <p:cNvPr id="9" name="内容占位符 8"/>
          <p:cNvSpPr>
            <a:spLocks noGrp="1"/>
          </p:cNvSpPr>
          <p:nvPr>
            <p:ph idx="1"/>
          </p:nvPr>
        </p:nvSpPr>
        <p:spPr>
          <a:xfrm>
            <a:off x="262558" y="902365"/>
            <a:ext cx="11485848" cy="656846"/>
          </a:xfrm>
        </p:spPr>
        <p:txBody>
          <a:bodyPr/>
          <a:lstStyle/>
          <a:p>
            <a:pPr algn="ctr" hangingPunct="0">
              <a:spcAft>
                <a:spcPts val="0"/>
              </a:spcAft>
            </a:pPr>
            <a:r>
              <a:rPr lang="zh-CN" altLang="zh-CN" b="1" dirty="0">
                <a:latin typeface="Times New Roman" panose="02020603050405020304" pitchFamily="18" charset="0"/>
                <a:ea typeface="黑体" panose="02010609060101010101" pitchFamily="49" charset="-122"/>
                <a:cs typeface="Times New Roman" panose="02020603050405020304" pitchFamily="18" charset="0"/>
              </a:rPr>
              <a:t>英文中常见的缩略形式</a:t>
            </a:r>
            <a:endParaRPr lang="zh-CN" altLang="zh-CN" sz="1600" dirty="0">
              <a:effectLst/>
              <a:latin typeface="Times New Roman" panose="02020603050405020304" pitchFamily="18" charset="0"/>
              <a:ea typeface="楷体" panose="02010609060101010101" pitchFamily="49" charset="-122"/>
              <a:cs typeface="Times New Roman" panose="02020603050405020304" pitchFamily="18" charset="0"/>
            </a:endParaRPr>
          </a:p>
        </p:txBody>
      </p:sp>
      <p:graphicFrame>
        <p:nvGraphicFramePr>
          <p:cNvPr id="10" name="表格 9"/>
          <p:cNvGraphicFramePr>
            <a:graphicFrameLocks noGrp="1"/>
          </p:cNvGraphicFramePr>
          <p:nvPr>
            <p:extLst>
              <p:ext uri="{D42A27DB-BD31-4B8C-83A1-F6EECF244321}">
                <p14:modId xmlns:p14="http://schemas.microsoft.com/office/powerpoint/2010/main" val="1350700933"/>
              </p:ext>
            </p:extLst>
          </p:nvPr>
        </p:nvGraphicFramePr>
        <p:xfrm>
          <a:off x="406574" y="1628800"/>
          <a:ext cx="10980587" cy="4542859"/>
        </p:xfrm>
        <a:graphic>
          <a:graphicData uri="http://schemas.openxmlformats.org/drawingml/2006/table">
            <a:tbl>
              <a:tblPr firstRow="1" firstCol="1" bandRow="1"/>
              <a:tblGrid>
                <a:gridCol w="2693352">
                  <a:extLst>
                    <a:ext uri="{9D8B030D-6E8A-4147-A177-3AD203B41FA5}">
                      <a16:colId xmlns:a16="http://schemas.microsoft.com/office/drawing/2014/main" val="3609064003"/>
                    </a:ext>
                  </a:extLst>
                </a:gridCol>
                <a:gridCol w="2002749">
                  <a:extLst>
                    <a:ext uri="{9D8B030D-6E8A-4147-A177-3AD203B41FA5}">
                      <a16:colId xmlns:a16="http://schemas.microsoft.com/office/drawing/2014/main" val="520271037"/>
                    </a:ext>
                  </a:extLst>
                </a:gridCol>
                <a:gridCol w="3522075">
                  <a:extLst>
                    <a:ext uri="{9D8B030D-6E8A-4147-A177-3AD203B41FA5}">
                      <a16:colId xmlns:a16="http://schemas.microsoft.com/office/drawing/2014/main" val="2099217647"/>
                    </a:ext>
                  </a:extLst>
                </a:gridCol>
                <a:gridCol w="2762411">
                  <a:extLst>
                    <a:ext uri="{9D8B030D-6E8A-4147-A177-3AD203B41FA5}">
                      <a16:colId xmlns:a16="http://schemas.microsoft.com/office/drawing/2014/main" val="3465590857"/>
                    </a:ext>
                  </a:extLst>
                </a:gridCol>
              </a:tblGrid>
              <a:tr h="459617">
                <a:tc>
                  <a:txBody>
                    <a:bodyPr/>
                    <a:lstStyle/>
                    <a:p>
                      <a:pPr algn="ctr" hangingPunct="0">
                        <a:lnSpc>
                          <a:spcPct val="150000"/>
                        </a:lnSpc>
                        <a:spcAft>
                          <a:spcPts val="0"/>
                        </a:spcAft>
                      </a:pPr>
                      <a:r>
                        <a:rPr lang="zh-CN" sz="2300" b="1">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缩略</a:t>
                      </a:r>
                      <a:endParaRPr lang="zh-CN" sz="2300">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9829" marR="982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hangingPunct="0">
                        <a:lnSpc>
                          <a:spcPct val="150000"/>
                        </a:lnSpc>
                        <a:spcAft>
                          <a:spcPts val="0"/>
                        </a:spcAft>
                      </a:pPr>
                      <a:r>
                        <a:rPr lang="zh-CN" sz="2300" b="1">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中文</a:t>
                      </a:r>
                      <a:endParaRPr lang="zh-CN" sz="2300">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9829" marR="982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hangingPunct="0">
                        <a:lnSpc>
                          <a:spcPct val="150000"/>
                        </a:lnSpc>
                        <a:spcAft>
                          <a:spcPts val="0"/>
                        </a:spcAft>
                      </a:pPr>
                      <a:r>
                        <a:rPr lang="zh-CN" sz="2300" b="1">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缩略</a:t>
                      </a:r>
                      <a:endParaRPr lang="zh-CN" sz="2300">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9829" marR="982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hangingPunct="0">
                        <a:lnSpc>
                          <a:spcPct val="150000"/>
                        </a:lnSpc>
                        <a:spcAft>
                          <a:spcPts val="0"/>
                        </a:spcAft>
                      </a:pPr>
                      <a:r>
                        <a:rPr lang="zh-CN" sz="2300" b="1">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中文</a:t>
                      </a:r>
                      <a:endParaRPr lang="zh-CN" sz="2300">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9829" marR="982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42984407"/>
                  </a:ext>
                </a:extLst>
              </a:tr>
              <a:tr h="566177">
                <a:tc>
                  <a:txBody>
                    <a:bodyPr/>
                    <a:lstStyle/>
                    <a:p>
                      <a:pPr algn="ctr" hangingPunct="0">
                        <a:lnSpc>
                          <a:spcPct val="150000"/>
                        </a:lnSpc>
                        <a:spcAft>
                          <a:spcPts val="0"/>
                        </a:spcAft>
                      </a:pPr>
                      <a:r>
                        <a:rPr lang="en-US" sz="2300" b="1">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I’m</a:t>
                      </a:r>
                      <a:r>
                        <a:rPr lang="zh-CN" sz="2300" b="1" smtClean="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smtClean="0">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I </a:t>
                      </a:r>
                      <a:r>
                        <a:rPr lang="en-US" sz="2300" b="1">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am </a:t>
                      </a:r>
                      <a:endParaRPr lang="zh-CN" sz="2300">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9829" marR="982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hangingPunct="0">
                        <a:lnSpc>
                          <a:spcPct val="150000"/>
                        </a:lnSpc>
                        <a:spcAft>
                          <a:spcPts val="0"/>
                        </a:spcAft>
                      </a:pPr>
                      <a:r>
                        <a:rPr lang="zh-CN" sz="2300" b="1">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我是</a:t>
                      </a:r>
                      <a:endParaRPr lang="zh-CN" sz="2300">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9829" marR="982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hangingPunct="0">
                        <a:lnSpc>
                          <a:spcPct val="150000"/>
                        </a:lnSpc>
                        <a:spcAft>
                          <a:spcPts val="0"/>
                        </a:spcAft>
                      </a:pPr>
                      <a:r>
                        <a:rPr lang="en-US" sz="2300" b="1">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let’s</a:t>
                      </a:r>
                      <a:r>
                        <a:rPr lang="zh-CN" sz="2300" b="1" smtClean="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smtClean="0">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let </a:t>
                      </a:r>
                      <a:r>
                        <a:rPr lang="en-US" sz="2300" b="1">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us</a:t>
                      </a:r>
                      <a:endParaRPr lang="zh-CN" sz="2300">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9829" marR="982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hangingPunct="0">
                        <a:lnSpc>
                          <a:spcPct val="150000"/>
                        </a:lnSpc>
                        <a:spcAft>
                          <a:spcPts val="0"/>
                        </a:spcAft>
                      </a:pPr>
                      <a:r>
                        <a:rPr lang="zh-CN" sz="2300" b="1">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让我们</a:t>
                      </a:r>
                      <a:endParaRPr lang="zh-CN" sz="2300">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9829" marR="982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4866078"/>
                  </a:ext>
                </a:extLst>
              </a:tr>
              <a:tr h="754903">
                <a:tc>
                  <a:txBody>
                    <a:bodyPr/>
                    <a:lstStyle/>
                    <a:p>
                      <a:pPr algn="ctr" hangingPunct="0">
                        <a:lnSpc>
                          <a:spcPct val="150000"/>
                        </a:lnSpc>
                        <a:spcAft>
                          <a:spcPts val="0"/>
                        </a:spcAft>
                      </a:pPr>
                      <a:r>
                        <a:rPr lang="en-US" sz="2300" b="1">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you’re</a:t>
                      </a:r>
                      <a:r>
                        <a:rPr lang="zh-CN" sz="2300" b="1">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you are</a:t>
                      </a:r>
                      <a:endParaRPr lang="zh-CN" sz="2300">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9829" marR="982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hangingPunct="0">
                        <a:lnSpc>
                          <a:spcPct val="150000"/>
                        </a:lnSpc>
                        <a:spcAft>
                          <a:spcPts val="0"/>
                        </a:spcAft>
                      </a:pPr>
                      <a:r>
                        <a:rPr lang="zh-CN" sz="2300" b="1">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你</a:t>
                      </a:r>
                      <a:r>
                        <a:rPr lang="en-US" sz="2300" b="1">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a:t>
                      </a:r>
                      <a:r>
                        <a:rPr lang="zh-CN" sz="2300" b="1">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你们是</a:t>
                      </a:r>
                      <a:endParaRPr lang="zh-CN" sz="2300">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9829" marR="982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hangingPunct="0">
                        <a:lnSpc>
                          <a:spcPct val="150000"/>
                        </a:lnSpc>
                        <a:spcAft>
                          <a:spcPts val="0"/>
                        </a:spcAft>
                      </a:pPr>
                      <a:r>
                        <a:rPr lang="en-US" sz="2300" b="1">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that’s</a:t>
                      </a:r>
                      <a:r>
                        <a:rPr lang="zh-CN" sz="2300" b="1" smtClean="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smtClean="0">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that </a:t>
                      </a:r>
                      <a:r>
                        <a:rPr lang="en-US" sz="2300" b="1">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is</a:t>
                      </a:r>
                      <a:endParaRPr lang="zh-CN" sz="2300">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9829" marR="982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hangingPunct="0">
                        <a:lnSpc>
                          <a:spcPct val="150000"/>
                        </a:lnSpc>
                        <a:spcAft>
                          <a:spcPts val="0"/>
                        </a:spcAft>
                      </a:pPr>
                      <a:r>
                        <a:rPr lang="zh-CN" sz="2300" b="1">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那是</a:t>
                      </a:r>
                      <a:endParaRPr lang="zh-CN" sz="2300">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9829" marR="982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9753660"/>
                  </a:ext>
                </a:extLst>
              </a:tr>
              <a:tr h="471814">
                <a:tc>
                  <a:txBody>
                    <a:bodyPr/>
                    <a:lstStyle/>
                    <a:p>
                      <a:pPr algn="ctr" hangingPunct="0">
                        <a:lnSpc>
                          <a:spcPct val="150000"/>
                        </a:lnSpc>
                        <a:spcAft>
                          <a:spcPts val="0"/>
                        </a:spcAft>
                      </a:pPr>
                      <a:r>
                        <a:rPr lang="en-US" sz="2300" b="1">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he’s</a:t>
                      </a:r>
                      <a:r>
                        <a:rPr lang="zh-CN" sz="2300" b="1" smtClean="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smtClean="0">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he </a:t>
                      </a:r>
                      <a:r>
                        <a:rPr lang="en-US" sz="2300" b="1">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is </a:t>
                      </a:r>
                      <a:endParaRPr lang="zh-CN" sz="2300">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9829" marR="982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hangingPunct="0">
                        <a:lnSpc>
                          <a:spcPct val="150000"/>
                        </a:lnSpc>
                        <a:spcAft>
                          <a:spcPts val="0"/>
                        </a:spcAft>
                      </a:pPr>
                      <a:r>
                        <a:rPr lang="zh-CN" sz="2300" b="1">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他是</a:t>
                      </a:r>
                      <a:endParaRPr lang="zh-CN" sz="2300">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9829" marR="982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hangingPunct="0">
                        <a:lnSpc>
                          <a:spcPct val="150000"/>
                        </a:lnSpc>
                        <a:spcAft>
                          <a:spcPts val="0"/>
                        </a:spcAft>
                      </a:pPr>
                      <a:r>
                        <a:rPr lang="en-US" sz="2300" b="1">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what’s</a:t>
                      </a:r>
                      <a:r>
                        <a:rPr lang="zh-CN" sz="2300" b="1" smtClean="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smtClean="0">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what </a:t>
                      </a:r>
                      <a:r>
                        <a:rPr lang="en-US" sz="2300" b="1">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is</a:t>
                      </a:r>
                      <a:endParaRPr lang="zh-CN" sz="2300">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9829" marR="982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hangingPunct="0">
                        <a:lnSpc>
                          <a:spcPct val="150000"/>
                        </a:lnSpc>
                        <a:spcAft>
                          <a:spcPts val="0"/>
                        </a:spcAft>
                      </a:pPr>
                      <a:r>
                        <a:rPr lang="zh-CN" sz="2300" b="1">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是什么</a:t>
                      </a:r>
                      <a:endParaRPr lang="zh-CN" sz="2300">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9829" marR="982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70764581"/>
                  </a:ext>
                </a:extLst>
              </a:tr>
              <a:tr h="566177">
                <a:tc>
                  <a:txBody>
                    <a:bodyPr/>
                    <a:lstStyle/>
                    <a:p>
                      <a:pPr algn="ctr" hangingPunct="0">
                        <a:lnSpc>
                          <a:spcPct val="150000"/>
                        </a:lnSpc>
                        <a:spcAft>
                          <a:spcPts val="0"/>
                        </a:spcAft>
                      </a:pPr>
                      <a:r>
                        <a:rPr lang="en-US" sz="2300" b="1">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she’s</a:t>
                      </a:r>
                      <a:r>
                        <a:rPr lang="zh-CN" sz="2300" b="1" smtClean="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smtClean="0">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she </a:t>
                      </a:r>
                      <a:r>
                        <a:rPr lang="en-US" sz="2300" b="1">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is</a:t>
                      </a:r>
                      <a:endParaRPr lang="zh-CN" sz="2300">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9829" marR="982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hangingPunct="0">
                        <a:lnSpc>
                          <a:spcPct val="150000"/>
                        </a:lnSpc>
                        <a:spcAft>
                          <a:spcPts val="0"/>
                        </a:spcAft>
                      </a:pPr>
                      <a:r>
                        <a:rPr lang="zh-CN" sz="2300" b="1">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她是</a:t>
                      </a:r>
                      <a:endParaRPr lang="zh-CN" sz="2300">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9829" marR="982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hangingPunct="0">
                        <a:lnSpc>
                          <a:spcPct val="150000"/>
                        </a:lnSpc>
                        <a:spcAft>
                          <a:spcPts val="0"/>
                        </a:spcAft>
                      </a:pPr>
                      <a:r>
                        <a:rPr lang="en-US" sz="2300" b="1">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where’s</a:t>
                      </a:r>
                      <a:r>
                        <a:rPr lang="zh-CN" sz="2300" b="1" smtClean="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smtClean="0">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where </a:t>
                      </a:r>
                      <a:r>
                        <a:rPr lang="en-US" sz="2300" b="1">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is </a:t>
                      </a:r>
                      <a:endParaRPr lang="zh-CN" sz="2300">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9829" marR="982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hangingPunct="0">
                        <a:lnSpc>
                          <a:spcPct val="150000"/>
                        </a:lnSpc>
                        <a:spcAft>
                          <a:spcPts val="0"/>
                        </a:spcAft>
                      </a:pPr>
                      <a:r>
                        <a:rPr lang="zh-CN" sz="2300" b="1">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在哪儿</a:t>
                      </a:r>
                      <a:endParaRPr lang="zh-CN" sz="2300">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9829" marR="982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63153116"/>
                  </a:ext>
                </a:extLst>
              </a:tr>
              <a:tr h="471814">
                <a:tc>
                  <a:txBody>
                    <a:bodyPr/>
                    <a:lstStyle/>
                    <a:p>
                      <a:pPr algn="ctr" hangingPunct="0">
                        <a:lnSpc>
                          <a:spcPct val="150000"/>
                        </a:lnSpc>
                        <a:spcAft>
                          <a:spcPts val="0"/>
                        </a:spcAft>
                      </a:pPr>
                      <a:r>
                        <a:rPr lang="en-US" sz="2300" b="1">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it’s</a:t>
                      </a:r>
                      <a:r>
                        <a:rPr lang="zh-CN" sz="2300" b="1">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it is</a:t>
                      </a:r>
                      <a:endParaRPr lang="zh-CN" sz="2300">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9829" marR="982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hangingPunct="0">
                        <a:lnSpc>
                          <a:spcPct val="150000"/>
                        </a:lnSpc>
                        <a:spcAft>
                          <a:spcPts val="0"/>
                        </a:spcAft>
                      </a:pPr>
                      <a:r>
                        <a:rPr lang="zh-CN" sz="2300" b="1">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它是</a:t>
                      </a:r>
                      <a:endParaRPr lang="zh-CN" sz="2300">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9829" marR="982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hangingPunct="0">
                        <a:lnSpc>
                          <a:spcPct val="150000"/>
                        </a:lnSpc>
                        <a:spcAft>
                          <a:spcPts val="0"/>
                        </a:spcAft>
                      </a:pPr>
                      <a:r>
                        <a:rPr lang="en-US" sz="2300" b="1">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how’s</a:t>
                      </a:r>
                      <a:r>
                        <a:rPr lang="zh-CN" sz="2300" b="1" smtClean="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smtClean="0">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how </a:t>
                      </a:r>
                      <a:r>
                        <a:rPr lang="en-US" sz="2300" b="1">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is</a:t>
                      </a:r>
                      <a:endParaRPr lang="zh-CN" sz="2300">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9829" marR="982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hangingPunct="0">
                        <a:lnSpc>
                          <a:spcPct val="150000"/>
                        </a:lnSpc>
                        <a:spcAft>
                          <a:spcPts val="0"/>
                        </a:spcAft>
                      </a:pPr>
                      <a:r>
                        <a:rPr lang="zh-CN" sz="2300" b="1">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怎么样</a:t>
                      </a:r>
                      <a:endParaRPr lang="zh-CN" sz="2300">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9829" marR="982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88033752"/>
                  </a:ext>
                </a:extLst>
              </a:tr>
              <a:tr h="470638">
                <a:tc>
                  <a:txBody>
                    <a:bodyPr/>
                    <a:lstStyle/>
                    <a:p>
                      <a:pPr algn="ctr" hangingPunct="0">
                        <a:lnSpc>
                          <a:spcPct val="150000"/>
                        </a:lnSpc>
                        <a:spcAft>
                          <a:spcPts val="0"/>
                        </a:spcAft>
                      </a:pPr>
                      <a:r>
                        <a:rPr lang="en-US" sz="2300" b="1">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we’re</a:t>
                      </a:r>
                      <a:r>
                        <a:rPr lang="zh-CN" sz="2300" b="1" smtClean="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smtClean="0">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we </a:t>
                      </a:r>
                      <a:r>
                        <a:rPr lang="en-US" sz="2300" b="1">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are</a:t>
                      </a:r>
                      <a:endParaRPr lang="zh-CN" sz="2300">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9829" marR="982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hangingPunct="0">
                        <a:lnSpc>
                          <a:spcPct val="150000"/>
                        </a:lnSpc>
                        <a:spcAft>
                          <a:spcPts val="0"/>
                        </a:spcAft>
                      </a:pPr>
                      <a:r>
                        <a:rPr lang="zh-CN" sz="2300" b="1">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我们是</a:t>
                      </a:r>
                      <a:endParaRPr lang="zh-CN" sz="2300">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9829" marR="982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hangingPunct="0">
                        <a:lnSpc>
                          <a:spcPct val="150000"/>
                        </a:lnSpc>
                        <a:spcAft>
                          <a:spcPts val="0"/>
                        </a:spcAft>
                      </a:pPr>
                      <a:r>
                        <a:rPr lang="en-US" sz="2300" b="1">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I’d like</a:t>
                      </a:r>
                      <a:r>
                        <a:rPr lang="zh-CN" sz="2300" b="1">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I would like</a:t>
                      </a:r>
                      <a:endParaRPr lang="zh-CN" sz="2300">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9829" marR="982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hangingPunct="0">
                        <a:lnSpc>
                          <a:spcPct val="150000"/>
                        </a:lnSpc>
                        <a:spcAft>
                          <a:spcPts val="0"/>
                        </a:spcAft>
                      </a:pPr>
                      <a:r>
                        <a:rPr lang="zh-CN" sz="2300" b="1">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我想要</a:t>
                      </a:r>
                      <a:endParaRPr lang="zh-CN" sz="2300">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9829" marR="982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281096"/>
                  </a:ext>
                </a:extLst>
              </a:tr>
              <a:tr h="552482">
                <a:tc>
                  <a:txBody>
                    <a:bodyPr/>
                    <a:lstStyle/>
                    <a:p>
                      <a:pPr algn="ctr" hangingPunct="0">
                        <a:lnSpc>
                          <a:spcPct val="150000"/>
                        </a:lnSpc>
                        <a:spcAft>
                          <a:spcPts val="0"/>
                        </a:spcAft>
                      </a:pPr>
                      <a:r>
                        <a:rPr lang="en-US" sz="2300" b="1">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they’re</a:t>
                      </a:r>
                      <a:r>
                        <a:rPr lang="zh-CN" sz="2300" b="1">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they are</a:t>
                      </a:r>
                      <a:endParaRPr lang="zh-CN" sz="2300">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9829" marR="982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hangingPunct="0">
                        <a:lnSpc>
                          <a:spcPct val="150000"/>
                        </a:lnSpc>
                        <a:spcAft>
                          <a:spcPts val="0"/>
                        </a:spcAft>
                      </a:pPr>
                      <a:r>
                        <a:rPr lang="zh-CN" sz="2300" b="1">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他</a:t>
                      </a:r>
                      <a:r>
                        <a:rPr lang="en-US" sz="2300" b="1">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a:t>
                      </a:r>
                      <a:r>
                        <a:rPr lang="zh-CN" sz="2300" b="1">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她</a:t>
                      </a:r>
                      <a:r>
                        <a:rPr lang="en-US" sz="2300" b="1">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a:t>
                      </a:r>
                      <a:r>
                        <a:rPr lang="zh-CN" sz="2300" b="1">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它们是</a:t>
                      </a:r>
                      <a:endParaRPr lang="zh-CN" sz="2300">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9829" marR="982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hangingPunct="0">
                        <a:lnSpc>
                          <a:spcPct val="150000"/>
                        </a:lnSpc>
                        <a:spcAft>
                          <a:spcPts val="0"/>
                        </a:spcAft>
                      </a:pPr>
                      <a:r>
                        <a:rPr lang="en-US" sz="2300" b="1">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my name’s</a:t>
                      </a:r>
                      <a:r>
                        <a:rPr lang="zh-CN" sz="2300" b="1">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my name is</a:t>
                      </a:r>
                      <a:endParaRPr lang="zh-CN" sz="2300">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9829" marR="982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hangingPunct="0">
                        <a:lnSpc>
                          <a:spcPct val="150000"/>
                        </a:lnSpc>
                        <a:spcAft>
                          <a:spcPts val="0"/>
                        </a:spcAft>
                      </a:pPr>
                      <a:r>
                        <a:rPr lang="zh-CN" sz="2300" b="1" dirty="0">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我的名字是</a:t>
                      </a:r>
                      <a:endParaRPr lang="zh-CN" sz="2300" dirty="0">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9829" marR="982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10223568"/>
                  </a:ext>
                </a:extLst>
              </a:tr>
            </a:tbl>
          </a:graphicData>
        </a:graphic>
      </p:graphicFrame>
      <p:pic>
        <p:nvPicPr>
          <p:cNvPr id="11" name="图片 10"/>
          <p:cNvPicPr>
            <a:picLocks noChangeAspect="1"/>
          </p:cNvPicPr>
          <p:nvPr/>
        </p:nvPicPr>
        <p:blipFill>
          <a:blip r:embed="rId3"/>
          <a:stretch>
            <a:fillRect/>
          </a:stretch>
        </p:blipFill>
        <p:spPr>
          <a:xfrm>
            <a:off x="262558" y="963476"/>
            <a:ext cx="1656184" cy="526136"/>
          </a:xfrm>
          <a:prstGeom prst="rect">
            <a:avLst/>
          </a:prstGeom>
        </p:spPr>
      </p:pic>
    </p:spTree>
    <p:extLst>
      <p:ext uri="{BB962C8B-B14F-4D97-AF65-F5344CB8AC3E}">
        <p14:creationId xmlns:p14="http://schemas.microsoft.com/office/powerpoint/2010/main" val="295051093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33735"/>
            <a:ext cx="11485848" cy="1303177"/>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你的家里有什么宠物呢</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仿照范例写一句话。</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4</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例：</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I have a fish.</a:t>
            </a:r>
            <a:endParaRPr lang="zh-CN" alt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图片 2"/>
          <p:cNvPicPr/>
          <p:nvPr/>
        </p:nvPicPr>
        <p:blipFill>
          <a:blip r:embed="rId2"/>
          <a:stretch>
            <a:fillRect/>
          </a:stretch>
        </p:blipFill>
        <p:spPr>
          <a:xfrm>
            <a:off x="334566" y="2745735"/>
            <a:ext cx="11593195" cy="1043305"/>
          </a:xfrm>
          <a:prstGeom prst="rect">
            <a:avLst/>
          </a:prstGeom>
        </p:spPr>
      </p:pic>
      <p:sp>
        <p:nvSpPr>
          <p:cNvPr id="5" name="矩形 4"/>
          <p:cNvSpPr/>
          <p:nvPr/>
        </p:nvSpPr>
        <p:spPr>
          <a:xfrm>
            <a:off x="478582" y="2971074"/>
            <a:ext cx="9073008" cy="523220"/>
          </a:xfrm>
          <a:prstGeom prst="rect">
            <a:avLst/>
          </a:prstGeom>
        </p:spPr>
        <p:txBody>
          <a:bodyPr wrap="square">
            <a:spAutoFit/>
          </a:bodyPr>
          <a:lstStyle/>
          <a:p>
            <a:r>
              <a:rPr lang="en-US" altLang="zh-CN">
                <a:ea typeface="楷体" panose="02010609060101010101" pitchFamily="49" charset="-122"/>
              </a:rPr>
              <a:t>I have a cat.</a:t>
            </a:r>
            <a:r>
              <a:rPr lang="zh-CN" altLang="zh-CN">
                <a:cs typeface="Times New Roman" panose="02020603050405020304" pitchFamily="18" charset="0"/>
              </a:rPr>
              <a:t>（</a:t>
            </a:r>
            <a:r>
              <a:rPr lang="zh-CN" altLang="zh-CN">
                <a:ea typeface="楷体" panose="02010609060101010101" pitchFamily="49" charset="-122"/>
                <a:cs typeface="Times New Roman" panose="02020603050405020304" pitchFamily="18" charset="0"/>
              </a:rPr>
              <a:t>答案不唯一，可根据实际情况作答</a:t>
            </a:r>
            <a:r>
              <a:rPr lang="zh-CN" altLang="zh-CN">
                <a:cs typeface="Times New Roman" panose="02020603050405020304" pitchFamily="18" charset="0"/>
              </a:rPr>
              <a:t>）</a:t>
            </a:r>
            <a:endParaRPr lang="zh-CN" altLang="en-US"/>
          </a:p>
        </p:txBody>
      </p:sp>
    </p:spTree>
    <p:extLst>
      <p:ext uri="{BB962C8B-B14F-4D97-AF65-F5344CB8AC3E}">
        <p14:creationId xmlns:p14="http://schemas.microsoft.com/office/powerpoint/2010/main" val="4134153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42008"/>
            <a:ext cx="11485848" cy="3323987"/>
          </a:xfrm>
        </p:spPr>
        <p:txBody>
          <a:bodyPr/>
          <a:lstStyle/>
          <a:p>
            <a:pPr hangingPunct="0">
              <a:spcAft>
                <a:spcPts val="0"/>
              </a:spcAft>
              <a:tabLst>
                <a:tab pos="4667250" algn="l"/>
                <a:tab pos="7893050" algn="l"/>
                <a:tab pos="986155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3. A. 	B. 	C. </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4667250" algn="l"/>
                <a:tab pos="7893050" algn="l"/>
                <a:tab pos="9861550"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667250" algn="l"/>
                <a:tab pos="7893050" algn="l"/>
                <a:tab pos="986155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4. A. 	B. 	C. </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4667250" algn="l"/>
                <a:tab pos="7893050" algn="l"/>
                <a:tab pos="9861550"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667250" algn="l"/>
                <a:tab pos="7893050" algn="l"/>
                <a:tab pos="986155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5. A. 	B. 	C. </a:t>
            </a:r>
            <a:endParaRPr lang="zh-CN" alt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qq254a.jpg" descr="id:2147489806;FounderCES"/>
          <p:cNvPicPr/>
          <p:nvPr/>
        </p:nvPicPr>
        <p:blipFill>
          <a:blip r:embed="rId2"/>
          <a:stretch>
            <a:fillRect/>
          </a:stretch>
        </p:blipFill>
        <p:spPr>
          <a:xfrm>
            <a:off x="2710830" y="1560592"/>
            <a:ext cx="857885" cy="652145"/>
          </a:xfrm>
          <a:prstGeom prst="rect">
            <a:avLst/>
          </a:prstGeom>
        </p:spPr>
      </p:pic>
      <p:pic>
        <p:nvPicPr>
          <p:cNvPr id="4" name="qq254b.jpg" descr="id:2147489813;FounderCES"/>
          <p:cNvPicPr/>
          <p:nvPr/>
        </p:nvPicPr>
        <p:blipFill>
          <a:blip r:embed="rId3"/>
          <a:stretch>
            <a:fillRect/>
          </a:stretch>
        </p:blipFill>
        <p:spPr>
          <a:xfrm>
            <a:off x="5663158" y="1508259"/>
            <a:ext cx="783590" cy="700405"/>
          </a:xfrm>
          <a:prstGeom prst="rect">
            <a:avLst/>
          </a:prstGeom>
        </p:spPr>
      </p:pic>
      <p:pic>
        <p:nvPicPr>
          <p:cNvPr id="5" name="tb47.jpg" descr="id:2147489820;FounderCES"/>
          <p:cNvPicPr/>
          <p:nvPr/>
        </p:nvPicPr>
        <p:blipFill>
          <a:blip r:embed="rId4"/>
          <a:stretch>
            <a:fillRect/>
          </a:stretch>
        </p:blipFill>
        <p:spPr>
          <a:xfrm>
            <a:off x="8975525" y="2712719"/>
            <a:ext cx="472911" cy="873891"/>
          </a:xfrm>
          <a:prstGeom prst="rect">
            <a:avLst/>
          </a:prstGeom>
        </p:spPr>
      </p:pic>
      <p:pic>
        <p:nvPicPr>
          <p:cNvPr id="6" name="qq255a.jpg" descr="id:2147489827;FounderCES"/>
          <p:cNvPicPr/>
          <p:nvPr/>
        </p:nvPicPr>
        <p:blipFill>
          <a:blip r:embed="rId5"/>
          <a:stretch>
            <a:fillRect/>
          </a:stretch>
        </p:blipFill>
        <p:spPr>
          <a:xfrm>
            <a:off x="2710830" y="2856735"/>
            <a:ext cx="720080" cy="855525"/>
          </a:xfrm>
          <a:prstGeom prst="rect">
            <a:avLst/>
          </a:prstGeom>
        </p:spPr>
      </p:pic>
      <p:pic>
        <p:nvPicPr>
          <p:cNvPr id="7" name="qq255b.jpg" descr="id:2147489834;FounderCES"/>
          <p:cNvPicPr/>
          <p:nvPr/>
        </p:nvPicPr>
        <p:blipFill>
          <a:blip r:embed="rId6"/>
          <a:stretch>
            <a:fillRect/>
          </a:stretch>
        </p:blipFill>
        <p:spPr>
          <a:xfrm>
            <a:off x="5735166" y="2856735"/>
            <a:ext cx="876952" cy="808081"/>
          </a:xfrm>
          <a:prstGeom prst="rect">
            <a:avLst/>
          </a:prstGeom>
        </p:spPr>
      </p:pic>
      <p:pic>
        <p:nvPicPr>
          <p:cNvPr id="8" name="tb48.jpg" descr="id:2147489841;FounderCES"/>
          <p:cNvPicPr/>
          <p:nvPr/>
        </p:nvPicPr>
        <p:blipFill>
          <a:blip r:embed="rId7"/>
          <a:stretch>
            <a:fillRect/>
          </a:stretch>
        </p:blipFill>
        <p:spPr>
          <a:xfrm>
            <a:off x="8903518" y="1560592"/>
            <a:ext cx="721360" cy="914400"/>
          </a:xfrm>
          <a:prstGeom prst="rect">
            <a:avLst/>
          </a:prstGeom>
        </p:spPr>
      </p:pic>
      <p:pic>
        <p:nvPicPr>
          <p:cNvPr id="9" name="qq256c.jpg" descr="id:2147489848;FounderCES"/>
          <p:cNvPicPr/>
          <p:nvPr/>
        </p:nvPicPr>
        <p:blipFill>
          <a:blip r:embed="rId8"/>
          <a:stretch>
            <a:fillRect/>
          </a:stretch>
        </p:blipFill>
        <p:spPr>
          <a:xfrm>
            <a:off x="2854846" y="4080871"/>
            <a:ext cx="472146" cy="800429"/>
          </a:xfrm>
          <a:prstGeom prst="rect">
            <a:avLst/>
          </a:prstGeom>
        </p:spPr>
      </p:pic>
      <p:pic>
        <p:nvPicPr>
          <p:cNvPr id="10" name="qq256b.jpg" descr="id:2147489855;FounderCES"/>
          <p:cNvPicPr/>
          <p:nvPr/>
        </p:nvPicPr>
        <p:blipFill>
          <a:blip r:embed="rId9"/>
          <a:stretch>
            <a:fillRect/>
          </a:stretch>
        </p:blipFill>
        <p:spPr>
          <a:xfrm>
            <a:off x="5807174" y="4224888"/>
            <a:ext cx="867410" cy="716280"/>
          </a:xfrm>
          <a:prstGeom prst="rect">
            <a:avLst/>
          </a:prstGeom>
        </p:spPr>
      </p:pic>
      <p:pic>
        <p:nvPicPr>
          <p:cNvPr id="11" name="qq256a.jpg" descr="id:2147489862;FounderCES"/>
          <p:cNvPicPr/>
          <p:nvPr/>
        </p:nvPicPr>
        <p:blipFill>
          <a:blip r:embed="rId10"/>
          <a:stretch>
            <a:fillRect/>
          </a:stretch>
        </p:blipFill>
        <p:spPr>
          <a:xfrm>
            <a:off x="8903518" y="4221088"/>
            <a:ext cx="861695" cy="642620"/>
          </a:xfrm>
          <a:prstGeom prst="rect">
            <a:avLst/>
          </a:prstGeom>
        </p:spPr>
      </p:pic>
      <p:sp>
        <p:nvSpPr>
          <p:cNvPr id="12" name="文本框 11"/>
          <p:cNvSpPr txBox="1"/>
          <p:nvPr/>
        </p:nvSpPr>
        <p:spPr>
          <a:xfrm>
            <a:off x="9684206" y="1700808"/>
            <a:ext cx="875496" cy="523220"/>
          </a:xfrm>
          <a:prstGeom prst="rect">
            <a:avLst/>
          </a:prstGeom>
          <a:noFill/>
        </p:spPr>
        <p:txBody>
          <a:bodyPr wrap="none" rtlCol="0">
            <a:spAutoFit/>
          </a:bodyPr>
          <a:lstStyle/>
          <a:p>
            <a:pPr algn="ctr"/>
            <a:r>
              <a:rPr lang="en-US" altLang="zh-CN">
                <a:solidFill>
                  <a:srgbClr val="ED028C"/>
                </a:solidFill>
                <a:ea typeface="楷体" panose="02010609060101010101" pitchFamily="49" charset="-122"/>
              </a:rPr>
              <a:t>read</a:t>
            </a:r>
            <a:endParaRPr lang="zh-CN" altLang="en-US" sz="2800" b="1" kern="100">
              <a:solidFill>
                <a:srgbClr val="FF0000"/>
              </a:solidFill>
              <a:cs typeface="Times New Roman" panose="02020603050405020304" pitchFamily="18" charset="0"/>
            </a:endParaRPr>
          </a:p>
        </p:txBody>
      </p:sp>
      <p:sp>
        <p:nvSpPr>
          <p:cNvPr id="13" name="文本框 12"/>
          <p:cNvSpPr txBox="1"/>
          <p:nvPr/>
        </p:nvSpPr>
        <p:spPr>
          <a:xfrm>
            <a:off x="991264" y="1654678"/>
            <a:ext cx="444352" cy="523220"/>
          </a:xfrm>
          <a:prstGeom prst="rect">
            <a:avLst/>
          </a:prstGeom>
          <a:noFill/>
        </p:spPr>
        <p:txBody>
          <a:bodyPr wrap="none" rtlCol="0">
            <a:spAutoFit/>
          </a:bodyPr>
          <a:lstStyle/>
          <a:p>
            <a:pPr algn="ctr"/>
            <a:r>
              <a:rPr lang="en-US" altLang="zh-CN">
                <a:ea typeface="楷体" panose="02010609060101010101" pitchFamily="49" charset="-122"/>
              </a:rPr>
              <a:t>A</a:t>
            </a:r>
            <a:endParaRPr lang="zh-CN" altLang="en-US" sz="2800" b="1" kern="100">
              <a:solidFill>
                <a:srgbClr val="FF0000"/>
              </a:solidFill>
              <a:cs typeface="Times New Roman" panose="02020603050405020304" pitchFamily="18" charset="0"/>
            </a:endParaRPr>
          </a:p>
        </p:txBody>
      </p:sp>
      <p:sp>
        <p:nvSpPr>
          <p:cNvPr id="14" name="文本框 13"/>
          <p:cNvSpPr txBox="1"/>
          <p:nvPr/>
        </p:nvSpPr>
        <p:spPr>
          <a:xfrm>
            <a:off x="9694092" y="2996952"/>
            <a:ext cx="1585690" cy="523220"/>
          </a:xfrm>
          <a:prstGeom prst="rect">
            <a:avLst/>
          </a:prstGeom>
          <a:noFill/>
        </p:spPr>
        <p:txBody>
          <a:bodyPr wrap="none" rtlCol="0">
            <a:spAutoFit/>
          </a:bodyPr>
          <a:lstStyle/>
          <a:p>
            <a:pPr algn="ctr"/>
            <a:r>
              <a:rPr lang="en-US" altLang="zh-CN">
                <a:solidFill>
                  <a:srgbClr val="ED028C"/>
                </a:solidFill>
                <a:ea typeface="楷体" panose="02010609060101010101" pitchFamily="49" charset="-122"/>
              </a:rPr>
              <a:t>pumpkin</a:t>
            </a:r>
            <a:endParaRPr lang="zh-CN" altLang="en-US" sz="2800" b="1" kern="100">
              <a:solidFill>
                <a:srgbClr val="FF0000"/>
              </a:solidFill>
              <a:cs typeface="Times New Roman" panose="02020603050405020304" pitchFamily="18" charset="0"/>
            </a:endParaRPr>
          </a:p>
        </p:txBody>
      </p:sp>
      <p:sp>
        <p:nvSpPr>
          <p:cNvPr id="15" name="文本框 14"/>
          <p:cNvSpPr txBox="1"/>
          <p:nvPr/>
        </p:nvSpPr>
        <p:spPr>
          <a:xfrm>
            <a:off x="982638" y="2924944"/>
            <a:ext cx="423514" cy="523220"/>
          </a:xfrm>
          <a:prstGeom prst="rect">
            <a:avLst/>
          </a:prstGeom>
          <a:noFill/>
        </p:spPr>
        <p:txBody>
          <a:bodyPr wrap="none" rtlCol="0">
            <a:spAutoFit/>
          </a:bodyPr>
          <a:lstStyle/>
          <a:p>
            <a:pPr algn="ctr"/>
            <a:r>
              <a:rPr lang="en-US" altLang="zh-CN">
                <a:ea typeface="楷体" panose="02010609060101010101" pitchFamily="49" charset="-122"/>
              </a:rPr>
              <a:t>B</a:t>
            </a:r>
            <a:endParaRPr lang="zh-CN" altLang="en-US" sz="2800" b="1" kern="100">
              <a:solidFill>
                <a:srgbClr val="FF0000"/>
              </a:solidFill>
              <a:cs typeface="Times New Roman" panose="02020603050405020304" pitchFamily="18" charset="0"/>
            </a:endParaRPr>
          </a:p>
        </p:txBody>
      </p:sp>
      <p:sp>
        <p:nvSpPr>
          <p:cNvPr id="16" name="文本框 15"/>
          <p:cNvSpPr txBox="1"/>
          <p:nvPr/>
        </p:nvSpPr>
        <p:spPr>
          <a:xfrm>
            <a:off x="9802509" y="4149080"/>
            <a:ext cx="901209" cy="523220"/>
          </a:xfrm>
          <a:prstGeom prst="rect">
            <a:avLst/>
          </a:prstGeom>
          <a:noFill/>
        </p:spPr>
        <p:txBody>
          <a:bodyPr wrap="none" rtlCol="0">
            <a:spAutoFit/>
          </a:bodyPr>
          <a:lstStyle/>
          <a:p>
            <a:pPr algn="ctr"/>
            <a:r>
              <a:rPr lang="en-US" altLang="zh-CN">
                <a:solidFill>
                  <a:srgbClr val="ED028C"/>
                </a:solidFill>
                <a:ea typeface="楷体" panose="02010609060101010101" pitchFamily="49" charset="-122"/>
              </a:rPr>
              <a:t>tiger</a:t>
            </a:r>
            <a:endParaRPr lang="zh-CN" altLang="en-US" sz="2800" b="1" kern="100">
              <a:solidFill>
                <a:srgbClr val="FF0000"/>
              </a:solidFill>
              <a:cs typeface="Times New Roman" panose="02020603050405020304" pitchFamily="18" charset="0"/>
            </a:endParaRPr>
          </a:p>
        </p:txBody>
      </p:sp>
      <p:sp>
        <p:nvSpPr>
          <p:cNvPr id="17" name="文本框 16"/>
          <p:cNvSpPr txBox="1"/>
          <p:nvPr/>
        </p:nvSpPr>
        <p:spPr>
          <a:xfrm>
            <a:off x="982638" y="4221088"/>
            <a:ext cx="444352" cy="523220"/>
          </a:xfrm>
          <a:prstGeom prst="rect">
            <a:avLst/>
          </a:prstGeom>
          <a:noFill/>
        </p:spPr>
        <p:txBody>
          <a:bodyPr wrap="none" rtlCol="0">
            <a:spAutoFit/>
          </a:bodyPr>
          <a:lstStyle/>
          <a:p>
            <a:pPr algn="ctr"/>
            <a:r>
              <a:rPr lang="en-US" altLang="zh-CN">
                <a:ea typeface="楷体" panose="02010609060101010101" pitchFamily="49" charset="-122"/>
              </a:rPr>
              <a:t>C</a:t>
            </a:r>
            <a:endParaRPr lang="zh-CN" altLang="en-US" sz="2800" b="1" kern="100">
              <a:solidFill>
                <a:srgbClr val="FF0000"/>
              </a:solidFill>
              <a:cs typeface="Times New Roman" panose="02020603050405020304" pitchFamily="18" charset="0"/>
            </a:endParaRPr>
          </a:p>
        </p:txBody>
      </p:sp>
    </p:spTree>
    <p:extLst>
      <p:ext uri="{BB962C8B-B14F-4D97-AF65-F5344CB8AC3E}">
        <p14:creationId xmlns:p14="http://schemas.microsoft.com/office/powerpoint/2010/main" val="3663228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16" grpId="0"/>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06160"/>
            <a:ext cx="11485848" cy="656846"/>
          </a:xfrm>
        </p:spPr>
        <p:txBody>
          <a:bodyPr/>
          <a:lstStyle/>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听录音</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根据所听内容</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连一连。</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p:txBody>
      </p:sp>
      <p:sp>
        <p:nvSpPr>
          <p:cNvPr id="5" name="内容占位符 1"/>
          <p:cNvSpPr txBox="1">
            <a:spLocks/>
          </p:cNvSpPr>
          <p:nvPr/>
        </p:nvSpPr>
        <p:spPr bwMode="auto">
          <a:xfrm>
            <a:off x="360854" y="1833205"/>
            <a:ext cx="11485848" cy="332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1</a:t>
            </a:r>
            <a:r>
              <a:rPr lang="en-US" altLang="zh-CN" b="1" smtClean="0">
                <a:solidFill>
                  <a:srgbClr val="ED028C"/>
                </a:solidFill>
                <a:latin typeface="+mn-ea"/>
                <a:cs typeface="Times New Roman" panose="02020603050405020304" pitchFamily="18" charset="0"/>
              </a:rPr>
              <a:t>.</a:t>
            </a:r>
            <a:r>
              <a:rPr lang="en-US" altLang="zh-CN"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Clean the table, Su Hai.</a:t>
            </a:r>
            <a:endParaRPr lang="zh-CN" altLang="zh-CN" sz="1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en-US" altLang="zh-CN"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2</a:t>
            </a:r>
            <a:r>
              <a:rPr lang="en-US" altLang="zh-CN" b="1" smtClean="0">
                <a:solidFill>
                  <a:srgbClr val="ED028C"/>
                </a:solidFill>
                <a:latin typeface="+mn-ea"/>
                <a:cs typeface="Times New Roman" panose="02020603050405020304" pitchFamily="18" charset="0"/>
              </a:rPr>
              <a:t>.</a:t>
            </a:r>
            <a:r>
              <a:rPr lang="en-US" altLang="zh-CN"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Let’s read, Yang Ling.</a:t>
            </a:r>
            <a:endParaRPr lang="zh-CN" altLang="zh-CN" sz="1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en-US" altLang="zh-CN"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3</a:t>
            </a:r>
            <a:r>
              <a:rPr lang="en-US" altLang="zh-CN" b="1" smtClean="0">
                <a:solidFill>
                  <a:srgbClr val="ED028C"/>
                </a:solidFill>
                <a:latin typeface="+mn-ea"/>
                <a:cs typeface="Times New Roman" panose="02020603050405020304" pitchFamily="18" charset="0"/>
              </a:rPr>
              <a:t>.</a:t>
            </a:r>
            <a:r>
              <a:rPr lang="en-US" altLang="zh-CN"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Wang Bing has a rabbit.</a:t>
            </a:r>
            <a:endParaRPr lang="zh-CN" altLang="zh-CN" sz="1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en-US" altLang="zh-CN"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4</a:t>
            </a:r>
            <a:r>
              <a:rPr lang="en-US" altLang="zh-CN" b="1" smtClean="0">
                <a:solidFill>
                  <a:srgbClr val="ED028C"/>
                </a:solidFill>
                <a:latin typeface="+mn-ea"/>
                <a:cs typeface="Times New Roman" panose="02020603050405020304" pitchFamily="18" charset="0"/>
              </a:rPr>
              <a:t>.</a:t>
            </a:r>
            <a:r>
              <a:rPr lang="en-US" altLang="zh-CN"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Have some juice, Liu Tao.</a:t>
            </a:r>
            <a:endParaRPr lang="zh-CN" altLang="zh-CN" sz="1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en-US" altLang="zh-CN"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5</a:t>
            </a:r>
            <a:r>
              <a:rPr lang="en-US" altLang="zh-CN" b="1" smtClean="0">
                <a:solidFill>
                  <a:srgbClr val="ED028C"/>
                </a:solidFill>
                <a:latin typeface="+mn-ea"/>
                <a:cs typeface="Times New Roman" panose="02020603050405020304" pitchFamily="18" charset="0"/>
              </a:rPr>
              <a:t>.</a:t>
            </a:r>
            <a:r>
              <a:rPr lang="en-US" altLang="zh-CN"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Look at the monkey, Miss Li.</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42042586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554104" y="1340768"/>
            <a:ext cx="11085718" cy="4072570"/>
          </a:xfrm>
          <a:prstGeom prst="rect">
            <a:avLst/>
          </a:prstGeom>
        </p:spPr>
      </p:pic>
      <p:cxnSp>
        <p:nvCxnSpPr>
          <p:cNvPr id="6" name="直接连接符 5"/>
          <p:cNvCxnSpPr/>
          <p:nvPr/>
        </p:nvCxnSpPr>
        <p:spPr>
          <a:xfrm>
            <a:off x="1846734" y="2996952"/>
            <a:ext cx="8352928" cy="108012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2134766" y="3068960"/>
            <a:ext cx="1728192" cy="1008112"/>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H="1" flipV="1">
            <a:off x="6167214" y="3068960"/>
            <a:ext cx="1296144" cy="1368152"/>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5375126" y="3068960"/>
            <a:ext cx="2808312" cy="1368152"/>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V="1">
            <a:off x="3934966" y="3068960"/>
            <a:ext cx="6408712" cy="936104"/>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84556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616579"/>
          </a:xfrm>
        </p:spPr>
        <p:txBody>
          <a:bodyPr/>
          <a:lstStyle/>
          <a:p>
            <a:pPr hangingPunct="0">
              <a:spcAft>
                <a:spcPts val="0"/>
              </a:spcAft>
            </a:pPr>
            <a:r>
              <a:rPr lang="zh-CN" altLang="zh-CN" sz="26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 听录音</a:t>
            </a:r>
            <a:r>
              <a:rPr lang="zh-CN" altLang="zh-CN" sz="26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sz="26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根据所听内容</a:t>
            </a:r>
            <a:r>
              <a:rPr lang="zh-CN" altLang="zh-CN" sz="26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sz="26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用数字</a:t>
            </a:r>
            <a:r>
              <a:rPr lang="en-US" altLang="zh-CN" sz="26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a:t>
            </a:r>
            <a:r>
              <a:rPr lang="zh-CN" altLang="zh-CN" sz="26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6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5</a:t>
            </a:r>
            <a:r>
              <a:rPr lang="zh-CN" altLang="zh-CN" sz="26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给下列图片排序。</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10</a:t>
            </a:r>
            <a:r>
              <a:rPr lang="zh-CN" altLang="zh-CN" sz="26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gh191.jpg" descr="id:2147489939;FounderCES"/>
          <p:cNvPicPr/>
          <p:nvPr/>
        </p:nvPicPr>
        <p:blipFill>
          <a:blip r:embed="rId2">
            <a:clrChange>
              <a:clrFrom>
                <a:srgbClr val="FFFFFE"/>
              </a:clrFrom>
              <a:clrTo>
                <a:srgbClr val="FFFFFE">
                  <a:alpha val="0"/>
                </a:srgbClr>
              </a:clrTo>
            </a:clrChange>
          </a:blip>
          <a:stretch>
            <a:fillRect/>
          </a:stretch>
        </p:blipFill>
        <p:spPr>
          <a:xfrm>
            <a:off x="478582" y="4365104"/>
            <a:ext cx="11033747" cy="2016224"/>
          </a:xfrm>
          <a:prstGeom prst="rect">
            <a:avLst/>
          </a:prstGeom>
        </p:spPr>
      </p:pic>
      <p:sp>
        <p:nvSpPr>
          <p:cNvPr id="4" name="内容占位符 2"/>
          <p:cNvSpPr txBox="1">
            <a:spLocks/>
          </p:cNvSpPr>
          <p:nvPr/>
        </p:nvSpPr>
        <p:spPr bwMode="auto">
          <a:xfrm>
            <a:off x="360854" y="1275725"/>
            <a:ext cx="11485848" cy="3017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600"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1</a:t>
            </a:r>
            <a:r>
              <a:rPr lang="en-US" altLang="zh-CN" sz="2600" b="1" smtClean="0">
                <a:solidFill>
                  <a:srgbClr val="ED028C"/>
                </a:solidFill>
                <a:latin typeface="+mj-ea"/>
                <a:ea typeface="+mj-ea"/>
                <a:cs typeface="Times New Roman" panose="02020603050405020304" pitchFamily="18" charset="0"/>
              </a:rPr>
              <a:t>.</a:t>
            </a:r>
            <a:r>
              <a:rPr lang="en-US" altLang="zh-CN" sz="2600"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Let’s clean up.</a:t>
            </a:r>
            <a:endParaRPr lang="zh-CN" altLang="zh-CN" sz="2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en-US" altLang="zh-CN" sz="2600"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2</a:t>
            </a:r>
            <a:r>
              <a:rPr lang="en-US" altLang="zh-CN" sz="2600" b="1" smtClean="0">
                <a:solidFill>
                  <a:srgbClr val="ED028C"/>
                </a:solidFill>
                <a:latin typeface="+mj-ea"/>
                <a:ea typeface="+mj-ea"/>
                <a:cs typeface="Times New Roman" panose="02020603050405020304" pitchFamily="18" charset="0"/>
              </a:rPr>
              <a:t>.</a:t>
            </a:r>
            <a:r>
              <a:rPr lang="en-US" altLang="zh-CN" sz="2600"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We go to school every day.</a:t>
            </a:r>
            <a:endParaRPr lang="zh-CN" altLang="zh-CN" sz="2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en-US" altLang="zh-CN" sz="2600"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3</a:t>
            </a:r>
            <a:r>
              <a:rPr lang="en-US" altLang="zh-CN" sz="2600" b="1" smtClean="0">
                <a:solidFill>
                  <a:srgbClr val="ED028C"/>
                </a:solidFill>
                <a:latin typeface="+mj-ea"/>
                <a:ea typeface="+mj-ea"/>
                <a:cs typeface="Times New Roman" panose="02020603050405020304" pitchFamily="18" charset="0"/>
              </a:rPr>
              <a:t>.</a:t>
            </a:r>
            <a:r>
              <a:rPr lang="en-US" altLang="zh-CN" sz="2600"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He’s my cousin. He’s cute.</a:t>
            </a:r>
            <a:endParaRPr lang="zh-CN" altLang="zh-CN" sz="2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en-US" altLang="zh-CN" sz="2600"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4</a:t>
            </a:r>
            <a:r>
              <a:rPr lang="en-US" altLang="zh-CN" sz="2600" b="1" smtClean="0">
                <a:solidFill>
                  <a:srgbClr val="ED028C"/>
                </a:solidFill>
                <a:latin typeface="+mj-ea"/>
                <a:ea typeface="+mj-ea"/>
                <a:cs typeface="Times New Roman" panose="02020603050405020304" pitchFamily="18" charset="0"/>
              </a:rPr>
              <a:t>.</a:t>
            </a:r>
            <a:r>
              <a:rPr lang="en-US" altLang="zh-CN" sz="2600"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This tart is so yummy</a:t>
            </a:r>
            <a:r>
              <a:rPr lang="zh-CN" altLang="zh-CN" sz="2600"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2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en-US" altLang="zh-CN" sz="2600"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5</a:t>
            </a:r>
            <a:r>
              <a:rPr lang="en-US" altLang="zh-CN" sz="2600" b="1" smtClean="0">
                <a:solidFill>
                  <a:srgbClr val="ED028C"/>
                </a:solidFill>
                <a:latin typeface="+mj-ea"/>
                <a:ea typeface="+mj-ea"/>
                <a:cs typeface="Times New Roman" panose="02020603050405020304" pitchFamily="18" charset="0"/>
              </a:rPr>
              <a:t>.</a:t>
            </a:r>
            <a:r>
              <a:rPr lang="en-US" altLang="zh-CN" sz="2600"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My dad is a worker.</a:t>
            </a:r>
            <a:endParaRPr lang="zh-CN" altLang="zh-CN" sz="2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5" name="文本框 4"/>
          <p:cNvSpPr txBox="1"/>
          <p:nvPr/>
        </p:nvSpPr>
        <p:spPr>
          <a:xfrm>
            <a:off x="1414686" y="5877272"/>
            <a:ext cx="364203" cy="523220"/>
          </a:xfrm>
          <a:prstGeom prst="rect">
            <a:avLst/>
          </a:prstGeom>
          <a:noFill/>
        </p:spPr>
        <p:txBody>
          <a:bodyPr wrap="none" rtlCol="0">
            <a:spAutoFit/>
          </a:bodyPr>
          <a:lstStyle/>
          <a:p>
            <a:pPr algn="ctr"/>
            <a:r>
              <a:rPr lang="en-US" altLang="zh-CN">
                <a:ea typeface="楷体" panose="02010609060101010101" pitchFamily="49" charset="-122"/>
              </a:rPr>
              <a:t>3</a:t>
            </a:r>
            <a:endParaRPr lang="zh-CN" altLang="en-US" sz="2800" b="1" kern="100">
              <a:solidFill>
                <a:srgbClr val="FF0000"/>
              </a:solidFill>
              <a:cs typeface="Times New Roman" panose="02020603050405020304" pitchFamily="18" charset="0"/>
            </a:endParaRPr>
          </a:p>
        </p:txBody>
      </p:sp>
      <p:sp>
        <p:nvSpPr>
          <p:cNvPr id="6" name="文本框 5"/>
          <p:cNvSpPr txBox="1"/>
          <p:nvPr/>
        </p:nvSpPr>
        <p:spPr>
          <a:xfrm>
            <a:off x="3553003" y="5877272"/>
            <a:ext cx="453971" cy="523220"/>
          </a:xfrm>
          <a:prstGeom prst="rect">
            <a:avLst/>
          </a:prstGeom>
          <a:noFill/>
        </p:spPr>
        <p:txBody>
          <a:bodyPr wrap="none" rtlCol="0">
            <a:spAutoFit/>
          </a:bodyPr>
          <a:lstStyle/>
          <a:p>
            <a:pPr algn="ctr"/>
            <a:r>
              <a:rPr lang="en-US" altLang="zh-CN">
                <a:ea typeface="楷体" panose="02010609060101010101" pitchFamily="49" charset="-122"/>
              </a:rPr>
              <a:t>5 </a:t>
            </a:r>
            <a:endParaRPr lang="zh-CN" altLang="en-US" sz="2800" b="1" kern="100">
              <a:solidFill>
                <a:srgbClr val="FF0000"/>
              </a:solidFill>
              <a:cs typeface="Times New Roman" panose="02020603050405020304" pitchFamily="18" charset="0"/>
            </a:endParaRPr>
          </a:p>
        </p:txBody>
      </p:sp>
      <p:sp>
        <p:nvSpPr>
          <p:cNvPr id="7" name="文本框 6"/>
          <p:cNvSpPr txBox="1"/>
          <p:nvPr/>
        </p:nvSpPr>
        <p:spPr>
          <a:xfrm>
            <a:off x="5866248" y="5877272"/>
            <a:ext cx="364203" cy="523220"/>
          </a:xfrm>
          <a:prstGeom prst="rect">
            <a:avLst/>
          </a:prstGeom>
          <a:noFill/>
        </p:spPr>
        <p:txBody>
          <a:bodyPr wrap="none" rtlCol="0">
            <a:spAutoFit/>
          </a:bodyPr>
          <a:lstStyle/>
          <a:p>
            <a:pPr algn="ctr"/>
            <a:r>
              <a:rPr lang="en-US" altLang="zh-CN" dirty="0">
                <a:ea typeface="楷体" panose="02010609060101010101" pitchFamily="49" charset="-122"/>
              </a:rPr>
              <a:t>1</a:t>
            </a:r>
            <a:endParaRPr lang="zh-CN" altLang="en-US" sz="2800" b="1" kern="100" dirty="0">
              <a:solidFill>
                <a:srgbClr val="FF0000"/>
              </a:solidFill>
              <a:cs typeface="Times New Roman" panose="02020603050405020304" pitchFamily="18" charset="0"/>
            </a:endParaRPr>
          </a:p>
        </p:txBody>
      </p:sp>
      <p:sp>
        <p:nvSpPr>
          <p:cNvPr id="8" name="文本框 7"/>
          <p:cNvSpPr txBox="1"/>
          <p:nvPr/>
        </p:nvSpPr>
        <p:spPr>
          <a:xfrm>
            <a:off x="8255446" y="5877272"/>
            <a:ext cx="364203" cy="523220"/>
          </a:xfrm>
          <a:prstGeom prst="rect">
            <a:avLst/>
          </a:prstGeom>
          <a:noFill/>
        </p:spPr>
        <p:txBody>
          <a:bodyPr wrap="none" rtlCol="0">
            <a:spAutoFit/>
          </a:bodyPr>
          <a:lstStyle/>
          <a:p>
            <a:pPr algn="ctr"/>
            <a:r>
              <a:rPr lang="en-US" altLang="zh-CN" dirty="0">
                <a:ea typeface="楷体" panose="02010609060101010101" pitchFamily="49" charset="-122"/>
              </a:rPr>
              <a:t>2</a:t>
            </a:r>
            <a:endParaRPr lang="zh-CN" altLang="en-US" sz="2800" b="1" kern="100" dirty="0">
              <a:solidFill>
                <a:srgbClr val="FF0000"/>
              </a:solidFill>
              <a:cs typeface="Times New Roman" panose="02020603050405020304" pitchFamily="18" charset="0"/>
            </a:endParaRPr>
          </a:p>
        </p:txBody>
      </p:sp>
      <p:sp>
        <p:nvSpPr>
          <p:cNvPr id="9" name="文本框 8"/>
          <p:cNvSpPr txBox="1"/>
          <p:nvPr/>
        </p:nvSpPr>
        <p:spPr>
          <a:xfrm>
            <a:off x="10559702" y="5930116"/>
            <a:ext cx="364203" cy="523220"/>
          </a:xfrm>
          <a:prstGeom prst="rect">
            <a:avLst/>
          </a:prstGeom>
          <a:noFill/>
        </p:spPr>
        <p:txBody>
          <a:bodyPr wrap="none" rtlCol="0">
            <a:spAutoFit/>
          </a:bodyPr>
          <a:lstStyle/>
          <a:p>
            <a:pPr algn="ctr"/>
            <a:r>
              <a:rPr lang="en-US" altLang="zh-CN">
                <a:ea typeface="楷体" panose="02010609060101010101" pitchFamily="49" charset="-122"/>
              </a:rPr>
              <a:t>4</a:t>
            </a:r>
            <a:endParaRPr lang="zh-CN" altLang="en-US" sz="2800" b="1" kern="100">
              <a:solidFill>
                <a:srgbClr val="FF0000"/>
              </a:solidFill>
              <a:cs typeface="Times New Roman" panose="02020603050405020304" pitchFamily="18" charset="0"/>
            </a:endParaRPr>
          </a:p>
        </p:txBody>
      </p:sp>
    </p:spTree>
    <p:extLst>
      <p:ext uri="{BB962C8B-B14F-4D97-AF65-F5344CB8AC3E}">
        <p14:creationId xmlns:p14="http://schemas.microsoft.com/office/powerpoint/2010/main" val="760789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08244"/>
            <a:ext cx="11485848" cy="2677656"/>
          </a:xfrm>
        </p:spPr>
        <p:txBody>
          <a:bodyPr/>
          <a:lstStyle/>
          <a:p>
            <a:pPr hangingPunct="0">
              <a:spcAft>
                <a:spcPts val="0"/>
              </a:spcAft>
              <a:tabLst>
                <a:tab pos="5645150" algn="l"/>
                <a:tab pos="654685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 听录音</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根据所听内容</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选择合适的应答语。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45150" algn="l"/>
                <a:tab pos="654685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 A. No. He is my dad.</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 Yes. She is my aunt.</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45150" algn="l"/>
                <a:tab pos="6546850"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45150" algn="l"/>
                <a:tab pos="654685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 A. Wow</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It has a long neck.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Wow</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I have a giraffe</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3" name="矩形 2"/>
          <p:cNvSpPr/>
          <p:nvPr/>
        </p:nvSpPr>
        <p:spPr>
          <a:xfrm>
            <a:off x="622598" y="2670592"/>
            <a:ext cx="3001078" cy="523220"/>
          </a:xfrm>
          <a:prstGeom prst="rect">
            <a:avLst/>
          </a:prstGeom>
        </p:spPr>
        <p:txBody>
          <a:bodyPr wrap="none">
            <a:spAutoFit/>
          </a:bodyPr>
          <a:lstStyle/>
          <a:p>
            <a:r>
              <a:rPr lang="en-US" altLang="zh-CN">
                <a:solidFill>
                  <a:srgbClr val="ED028C"/>
                </a:solidFill>
                <a:ea typeface="楷体" panose="02010609060101010101" pitchFamily="49" charset="-122"/>
              </a:rPr>
              <a:t>Is this your uncle</a:t>
            </a:r>
            <a:r>
              <a:rPr lang="en-US" altLang="zh-CN">
                <a:solidFill>
                  <a:srgbClr val="ED028C"/>
                </a:solidFill>
              </a:rPr>
              <a:t>?</a:t>
            </a:r>
            <a:endParaRPr lang="zh-CN" altLang="en-US"/>
          </a:p>
        </p:txBody>
      </p:sp>
      <p:sp>
        <p:nvSpPr>
          <p:cNvPr id="4" name="矩形 3"/>
          <p:cNvSpPr/>
          <p:nvPr/>
        </p:nvSpPr>
        <p:spPr>
          <a:xfrm>
            <a:off x="622598" y="3985900"/>
            <a:ext cx="3137397" cy="523220"/>
          </a:xfrm>
          <a:prstGeom prst="rect">
            <a:avLst/>
          </a:prstGeom>
        </p:spPr>
        <p:txBody>
          <a:bodyPr wrap="none">
            <a:spAutoFit/>
          </a:bodyPr>
          <a:lstStyle/>
          <a:p>
            <a:r>
              <a:rPr lang="en-US" altLang="zh-CN">
                <a:solidFill>
                  <a:srgbClr val="ED028C"/>
                </a:solidFill>
                <a:ea typeface="楷体" panose="02010609060101010101" pitchFamily="49" charset="-122"/>
              </a:rPr>
              <a:t>Look at the giraffe.</a:t>
            </a:r>
            <a:endParaRPr lang="zh-CN" altLang="en-US"/>
          </a:p>
        </p:txBody>
      </p:sp>
      <p:sp>
        <p:nvSpPr>
          <p:cNvPr id="5" name="文本框 4"/>
          <p:cNvSpPr txBox="1"/>
          <p:nvPr/>
        </p:nvSpPr>
        <p:spPr>
          <a:xfrm>
            <a:off x="982638" y="2041684"/>
            <a:ext cx="444352" cy="523220"/>
          </a:xfrm>
          <a:prstGeom prst="rect">
            <a:avLst/>
          </a:prstGeom>
          <a:noFill/>
        </p:spPr>
        <p:txBody>
          <a:bodyPr wrap="none" rtlCol="0">
            <a:spAutoFit/>
          </a:bodyPr>
          <a:lstStyle/>
          <a:p>
            <a:pPr algn="ctr"/>
            <a:r>
              <a:rPr lang="en-US" altLang="zh-CN">
                <a:ea typeface="楷体" panose="02010609060101010101" pitchFamily="49" charset="-122"/>
              </a:rPr>
              <a:t>A</a:t>
            </a:r>
            <a:endParaRPr lang="zh-CN" altLang="en-US" sz="2800" b="1" kern="100">
              <a:solidFill>
                <a:srgbClr val="FF0000"/>
              </a:solidFill>
              <a:cs typeface="Times New Roman" panose="02020603050405020304" pitchFamily="18" charset="0"/>
            </a:endParaRPr>
          </a:p>
        </p:txBody>
      </p:sp>
      <p:sp>
        <p:nvSpPr>
          <p:cNvPr id="6" name="文本框 5"/>
          <p:cNvSpPr txBox="1"/>
          <p:nvPr/>
        </p:nvSpPr>
        <p:spPr>
          <a:xfrm>
            <a:off x="982638" y="3337828"/>
            <a:ext cx="444352" cy="523220"/>
          </a:xfrm>
          <a:prstGeom prst="rect">
            <a:avLst/>
          </a:prstGeom>
          <a:noFill/>
        </p:spPr>
        <p:txBody>
          <a:bodyPr wrap="none" rtlCol="0">
            <a:spAutoFit/>
          </a:bodyPr>
          <a:lstStyle/>
          <a:p>
            <a:pPr algn="ctr"/>
            <a:r>
              <a:rPr lang="en-US" altLang="zh-CN" smtClean="0"/>
              <a:t>A</a:t>
            </a:r>
            <a:endParaRPr lang="zh-CN" altLang="en-US" sz="2800" b="1" kern="100">
              <a:solidFill>
                <a:srgbClr val="FF0000"/>
              </a:solidFill>
              <a:cs typeface="Times New Roman" panose="02020603050405020304" pitchFamily="18" charset="0"/>
            </a:endParaRPr>
          </a:p>
        </p:txBody>
      </p:sp>
    </p:spTree>
    <p:extLst>
      <p:ext uri="{BB962C8B-B14F-4D97-AF65-F5344CB8AC3E}">
        <p14:creationId xmlns:p14="http://schemas.microsoft.com/office/powerpoint/2010/main" val="2488861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13125"/>
            <a:ext cx="11485848" cy="3323987"/>
          </a:xfrm>
        </p:spPr>
        <p:txBody>
          <a:bodyPr/>
          <a:lstStyle/>
          <a:p>
            <a:pPr hangingPunct="0">
              <a:spcAft>
                <a:spcPts val="0"/>
              </a:spcAft>
              <a:tabLst>
                <a:tab pos="5645150" algn="l"/>
                <a:tab pos="654685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3. A. It’s a monkey.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They are monkeys.</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45150" algn="l"/>
                <a:tab pos="6546850"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45150" algn="l"/>
                <a:tab pos="654685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4. A. Well done.		B. OK.</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45150" algn="l"/>
                <a:tab pos="6546850"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45150" algn="l"/>
                <a:tab pos="654685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5. A. He is a doctor.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I’m a doctor.</a:t>
            </a:r>
            <a:endParaRPr lang="zh-CN" alt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p:txBody>
      </p:sp>
      <p:sp>
        <p:nvSpPr>
          <p:cNvPr id="3" name="矩形 2"/>
          <p:cNvSpPr/>
          <p:nvPr/>
        </p:nvSpPr>
        <p:spPr>
          <a:xfrm>
            <a:off x="550590" y="1772816"/>
            <a:ext cx="2691699" cy="523220"/>
          </a:xfrm>
          <a:prstGeom prst="rect">
            <a:avLst/>
          </a:prstGeom>
        </p:spPr>
        <p:txBody>
          <a:bodyPr wrap="none">
            <a:spAutoFit/>
          </a:bodyPr>
          <a:lstStyle/>
          <a:p>
            <a:r>
              <a:rPr lang="en-US" altLang="zh-CN">
                <a:solidFill>
                  <a:srgbClr val="ED028C"/>
                </a:solidFill>
                <a:ea typeface="楷体" panose="02010609060101010101" pitchFamily="49" charset="-122"/>
              </a:rPr>
              <a:t>What are those</a:t>
            </a:r>
            <a:r>
              <a:rPr lang="en-US" altLang="zh-CN">
                <a:solidFill>
                  <a:srgbClr val="ED028C"/>
                </a:solidFill>
              </a:rPr>
              <a:t>?</a:t>
            </a:r>
            <a:endParaRPr lang="zh-CN" altLang="en-US"/>
          </a:p>
        </p:txBody>
      </p:sp>
      <p:sp>
        <p:nvSpPr>
          <p:cNvPr id="4" name="矩形 3"/>
          <p:cNvSpPr/>
          <p:nvPr/>
        </p:nvSpPr>
        <p:spPr>
          <a:xfrm>
            <a:off x="550590" y="3121804"/>
            <a:ext cx="4342599" cy="523220"/>
          </a:xfrm>
          <a:prstGeom prst="rect">
            <a:avLst/>
          </a:prstGeom>
        </p:spPr>
        <p:txBody>
          <a:bodyPr wrap="none">
            <a:spAutoFit/>
          </a:bodyPr>
          <a:lstStyle/>
          <a:p>
            <a:r>
              <a:rPr lang="en-US" altLang="zh-CN">
                <a:solidFill>
                  <a:srgbClr val="ED028C"/>
                </a:solidFill>
                <a:ea typeface="楷体" panose="02010609060101010101" pitchFamily="49" charset="-122"/>
              </a:rPr>
              <a:t>Clean the table, Yang Ling.</a:t>
            </a:r>
            <a:endParaRPr lang="zh-CN" altLang="en-US"/>
          </a:p>
        </p:txBody>
      </p:sp>
      <p:sp>
        <p:nvSpPr>
          <p:cNvPr id="5" name="矩形 4"/>
          <p:cNvSpPr/>
          <p:nvPr/>
        </p:nvSpPr>
        <p:spPr>
          <a:xfrm>
            <a:off x="622598" y="4437112"/>
            <a:ext cx="7200800" cy="523220"/>
          </a:xfrm>
          <a:prstGeom prst="rect">
            <a:avLst/>
          </a:prstGeom>
        </p:spPr>
        <p:txBody>
          <a:bodyPr wrap="square">
            <a:spAutoFit/>
          </a:bodyPr>
          <a:lstStyle/>
          <a:p>
            <a:r>
              <a:rPr lang="en-US" altLang="zh-CN">
                <a:solidFill>
                  <a:srgbClr val="ED028C"/>
                </a:solidFill>
                <a:ea typeface="楷体" panose="02010609060101010101" pitchFamily="49" charset="-122"/>
              </a:rPr>
              <a:t>My dad is a worker. How about your dad</a:t>
            </a:r>
            <a:r>
              <a:rPr lang="en-US" altLang="zh-CN">
                <a:solidFill>
                  <a:srgbClr val="ED028C"/>
                </a:solidFill>
              </a:rPr>
              <a:t>?</a:t>
            </a:r>
            <a:endParaRPr lang="zh-CN" altLang="en-US"/>
          </a:p>
        </p:txBody>
      </p:sp>
      <p:sp>
        <p:nvSpPr>
          <p:cNvPr id="6" name="文本框 5"/>
          <p:cNvSpPr txBox="1"/>
          <p:nvPr/>
        </p:nvSpPr>
        <p:spPr>
          <a:xfrm>
            <a:off x="1017142" y="1240970"/>
            <a:ext cx="513282" cy="523220"/>
          </a:xfrm>
          <a:prstGeom prst="rect">
            <a:avLst/>
          </a:prstGeom>
          <a:noFill/>
        </p:spPr>
        <p:txBody>
          <a:bodyPr wrap="none" rtlCol="0">
            <a:spAutoFit/>
          </a:bodyPr>
          <a:lstStyle/>
          <a:p>
            <a:pPr algn="ctr"/>
            <a:r>
              <a:rPr lang="en-US" altLang="zh-CN"/>
              <a:t>B </a:t>
            </a:r>
            <a:endParaRPr lang="zh-CN" altLang="en-US" sz="2800" b="1" kern="100">
              <a:solidFill>
                <a:srgbClr val="FF0000"/>
              </a:solidFill>
              <a:cs typeface="Times New Roman" panose="02020603050405020304" pitchFamily="18" charset="0"/>
            </a:endParaRPr>
          </a:p>
        </p:txBody>
      </p:sp>
      <p:sp>
        <p:nvSpPr>
          <p:cNvPr id="7" name="文本框 6"/>
          <p:cNvSpPr txBox="1"/>
          <p:nvPr/>
        </p:nvSpPr>
        <p:spPr>
          <a:xfrm>
            <a:off x="1008516" y="2510148"/>
            <a:ext cx="423514" cy="523220"/>
          </a:xfrm>
          <a:prstGeom prst="rect">
            <a:avLst/>
          </a:prstGeom>
          <a:noFill/>
        </p:spPr>
        <p:txBody>
          <a:bodyPr wrap="none" rtlCol="0">
            <a:spAutoFit/>
          </a:bodyPr>
          <a:lstStyle/>
          <a:p>
            <a:pPr algn="ctr"/>
            <a:r>
              <a:rPr lang="en-US" altLang="zh-CN" smtClean="0"/>
              <a:t>B</a:t>
            </a:r>
            <a:endParaRPr lang="zh-CN" altLang="en-US" sz="2800" b="1" kern="100">
              <a:solidFill>
                <a:srgbClr val="FF0000"/>
              </a:solidFill>
              <a:cs typeface="Times New Roman" panose="02020603050405020304" pitchFamily="18" charset="0"/>
            </a:endParaRPr>
          </a:p>
        </p:txBody>
      </p:sp>
      <p:sp>
        <p:nvSpPr>
          <p:cNvPr id="8" name="文本框 7"/>
          <p:cNvSpPr txBox="1"/>
          <p:nvPr/>
        </p:nvSpPr>
        <p:spPr>
          <a:xfrm>
            <a:off x="982638" y="3769876"/>
            <a:ext cx="444352" cy="523220"/>
          </a:xfrm>
          <a:prstGeom prst="rect">
            <a:avLst/>
          </a:prstGeom>
          <a:noFill/>
        </p:spPr>
        <p:txBody>
          <a:bodyPr wrap="none" rtlCol="0">
            <a:spAutoFit/>
          </a:bodyPr>
          <a:lstStyle/>
          <a:p>
            <a:pPr algn="ctr"/>
            <a:r>
              <a:rPr lang="en-US" altLang="zh-CN">
                <a:ea typeface="楷体" panose="02010609060101010101" pitchFamily="49" charset="-122"/>
              </a:rPr>
              <a:t>A</a:t>
            </a:r>
            <a:endParaRPr lang="zh-CN" altLang="en-US" sz="2800" b="1" kern="100">
              <a:solidFill>
                <a:srgbClr val="FF0000"/>
              </a:solidFill>
              <a:cs typeface="Times New Roman" panose="02020603050405020304" pitchFamily="18" charset="0"/>
            </a:endParaRPr>
          </a:p>
        </p:txBody>
      </p:sp>
    </p:spTree>
    <p:extLst>
      <p:ext uri="{BB962C8B-B14F-4D97-AF65-F5344CB8AC3E}">
        <p14:creationId xmlns:p14="http://schemas.microsoft.com/office/powerpoint/2010/main" val="1212586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34152"/>
            <a:ext cx="11485848" cy="738664"/>
          </a:xfrm>
        </p:spPr>
        <p:txBody>
          <a:bodyPr/>
          <a:lstStyle/>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五</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听</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录音</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完成家庭树信息。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图片 2"/>
          <p:cNvPicPr/>
          <p:nvPr/>
        </p:nvPicPr>
        <p:blipFill>
          <a:blip r:embed="rId2"/>
          <a:stretch>
            <a:fillRect/>
          </a:stretch>
        </p:blipFill>
        <p:spPr>
          <a:xfrm>
            <a:off x="1054646" y="1081614"/>
            <a:ext cx="3681095" cy="622300"/>
          </a:xfrm>
          <a:prstGeom prst="rect">
            <a:avLst/>
          </a:prstGeom>
        </p:spPr>
      </p:pic>
      <p:sp>
        <p:nvSpPr>
          <p:cNvPr id="5" name="内容占位符 3"/>
          <p:cNvSpPr txBox="1">
            <a:spLocks/>
          </p:cNvSpPr>
          <p:nvPr/>
        </p:nvSpPr>
        <p:spPr bwMode="auto">
          <a:xfrm>
            <a:off x="360854" y="1762938"/>
            <a:ext cx="1148584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ED028C"/>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I’m Nancy. I am a Chinese girl. This is my family tree. David is my grandpa. He is the oldest man in my family. Susan is his wife. She is my grandma. They have two children, Uncle Mike and my dad, Bruce. My mum is Rita. She is a beautiful woman. The young lady is my aunt, Lucy. Look</a:t>
            </a:r>
            <a:r>
              <a:rPr lang="zh-CN" altLang="zh-CN"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She has two kids, Lisa and Jack. We live together and we are so happy</a:t>
            </a:r>
            <a:r>
              <a:rPr lang="zh-CN" altLang="zh-CN"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3748375007"/>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452</TotalTime>
  <Words>1173</Words>
  <Application>Microsoft Office PowerPoint</Application>
  <PresentationFormat>自定义</PresentationFormat>
  <Paragraphs>205</Paragraphs>
  <Slides>26</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26</vt:i4>
      </vt:variant>
    </vt:vector>
  </HeadingPairs>
  <TitlesOfParts>
    <vt:vector size="33" baseType="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Microsoft</cp:lastModifiedBy>
  <cp:revision>355</cp:revision>
  <dcterms:created xsi:type="dcterms:W3CDTF">2020-11-06T05:24:00Z</dcterms:created>
  <dcterms:modified xsi:type="dcterms:W3CDTF">2025-06-07T07:38:23Z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